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37"/>
  </p:notesMasterIdLst>
  <p:handoutMasterIdLst>
    <p:handoutMasterId r:id="rId38"/>
  </p:handoutMasterIdLst>
  <p:sldIdLst>
    <p:sldId id="256" r:id="rId2"/>
    <p:sldId id="260" r:id="rId3"/>
    <p:sldId id="261" r:id="rId4"/>
    <p:sldId id="279" r:id="rId5"/>
    <p:sldId id="275" r:id="rId6"/>
    <p:sldId id="280" r:id="rId7"/>
    <p:sldId id="276" r:id="rId8"/>
    <p:sldId id="293" r:id="rId9"/>
    <p:sldId id="267" r:id="rId10"/>
    <p:sldId id="262" r:id="rId11"/>
    <p:sldId id="266" r:id="rId12"/>
    <p:sldId id="265" r:id="rId13"/>
    <p:sldId id="274" r:id="rId14"/>
    <p:sldId id="263" r:id="rId15"/>
    <p:sldId id="269" r:id="rId16"/>
    <p:sldId id="264" r:id="rId17"/>
    <p:sldId id="268" r:id="rId18"/>
    <p:sldId id="289" r:id="rId19"/>
    <p:sldId id="290" r:id="rId20"/>
    <p:sldId id="291" r:id="rId21"/>
    <p:sldId id="292" r:id="rId22"/>
    <p:sldId id="294" r:id="rId23"/>
    <p:sldId id="271" r:id="rId24"/>
    <p:sldId id="281" r:id="rId25"/>
    <p:sldId id="282" r:id="rId26"/>
    <p:sldId id="272" r:id="rId27"/>
    <p:sldId id="270" r:id="rId28"/>
    <p:sldId id="273" r:id="rId29"/>
    <p:sldId id="283" r:id="rId30"/>
    <p:sldId id="284" r:id="rId31"/>
    <p:sldId id="285" r:id="rId32"/>
    <p:sldId id="286" r:id="rId33"/>
    <p:sldId id="287" r:id="rId34"/>
    <p:sldId id="288" r:id="rId35"/>
    <p:sldId id="278" r:id="rId3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00"/>
    <a:srgbClr val="00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23" autoAdjust="0"/>
  </p:normalViewPr>
  <p:slideViewPr>
    <p:cSldViewPr>
      <p:cViewPr>
        <p:scale>
          <a:sx n="76" d="100"/>
          <a:sy n="76" d="100"/>
        </p:scale>
        <p:origin x="-960" y="288"/>
      </p:cViewPr>
      <p:guideLst>
        <p:guide orient="horz" pos="2160"/>
        <p:guide pos="2880"/>
      </p:guideLst>
    </p:cSldViewPr>
  </p:slideViewPr>
  <p:outlineViewPr>
    <p:cViewPr>
      <p:scale>
        <a:sx n="33" d="100"/>
        <a:sy n="33" d="100"/>
      </p:scale>
      <p:origin x="0" y="905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2752D88C-7358-43DB-AFB4-00106A99AA0B}" type="datetimeFigureOut">
              <a:rPr lang="en-US"/>
              <a:pPr>
                <a:defRPr/>
              </a:pPr>
              <a:t>10/13/2015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FB7C628-550C-4140-9FB0-CBDA5EA0B256}" type="slidenum">
              <a:rPr lang="en-US"/>
              <a:pPr>
                <a:defRPr/>
              </a:pPr>
              <a:t>‹#›</a:t>
            </a:fld>
            <a:endParaRPr lang="en-US"/>
          </a:p>
        </p:txBody>
      </p:sp>
    </p:spTree>
    <p:extLst>
      <p:ext uri="{BB962C8B-B14F-4D97-AF65-F5344CB8AC3E}">
        <p14:creationId xmlns:p14="http://schemas.microsoft.com/office/powerpoint/2010/main" val="1582974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DA69C6-1FC6-4235-8AAB-BF1B0964E258}" type="datetimeFigureOut">
              <a:rPr lang="en-US" smtClean="0"/>
              <a:t>10/13/2015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F03928-D753-4D0A-83D7-34D3E578F3DC}" type="slidenum">
              <a:rPr lang="en-US" smtClean="0"/>
              <a:t>‹#›</a:t>
            </a:fld>
            <a:endParaRPr lang="en-US"/>
          </a:p>
        </p:txBody>
      </p:sp>
    </p:spTree>
    <p:extLst>
      <p:ext uri="{BB962C8B-B14F-4D97-AF65-F5344CB8AC3E}">
        <p14:creationId xmlns:p14="http://schemas.microsoft.com/office/powerpoint/2010/main" val="2517243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Plate</a:t>
            </a:r>
            <a:r>
              <a:rPr lang="en-US" baseline="0" dirty="0" smtClean="0"/>
              <a:t> boundary movement is often attributed to changes in evolution of a species depending on their isolation, orientation on earth, distance to equator, soil types</a:t>
            </a:r>
            <a:r>
              <a:rPr lang="en-US" baseline="0" dirty="0" smtClean="0">
                <a:sym typeface="Wingdings" pitchFamily="2" charset="2"/>
              </a:rPr>
              <a:t> which affects vegetation affects biotic elements living there! </a:t>
            </a:r>
            <a:endParaRPr lang="en-US" dirty="0"/>
          </a:p>
        </p:txBody>
      </p:sp>
      <p:sp>
        <p:nvSpPr>
          <p:cNvPr id="4" name="Slide Number Placeholder 3"/>
          <p:cNvSpPr>
            <a:spLocks noGrp="1"/>
          </p:cNvSpPr>
          <p:nvPr>
            <p:ph type="sldNum" sz="quarter" idx="10"/>
          </p:nvPr>
        </p:nvSpPr>
        <p:spPr/>
        <p:txBody>
          <a:bodyPr/>
          <a:lstStyle/>
          <a:p>
            <a:fld id="{02F03928-D753-4D0A-83D7-34D3E578F3DC}" type="slidenum">
              <a:rPr lang="en-US" smtClean="0"/>
              <a:t>33</a:t>
            </a:fld>
            <a:endParaRPr lang="en-US"/>
          </a:p>
        </p:txBody>
      </p:sp>
    </p:spTree>
    <p:extLst>
      <p:ext uri="{BB962C8B-B14F-4D97-AF65-F5344CB8AC3E}">
        <p14:creationId xmlns:p14="http://schemas.microsoft.com/office/powerpoint/2010/main" val="1441176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128039" name="Rectangle 39"/>
          <p:cNvSpPr>
            <a:spLocks noGrp="1" noChangeArrowheads="1"/>
          </p:cNvSpPr>
          <p:nvPr>
            <p:ph type="ctrTitle" sz="quarter"/>
          </p:nvPr>
        </p:nvSpPr>
        <p:spPr>
          <a:xfrm>
            <a:off x="685800" y="1692275"/>
            <a:ext cx="7772400" cy="1736725"/>
          </a:xfrm>
        </p:spPr>
        <p:txBody>
          <a:bodyPr anchor="b"/>
          <a:lstStyle>
            <a:lvl1pPr>
              <a:defRPr/>
            </a:lvl1pPr>
          </a:lstStyle>
          <a:p>
            <a:r>
              <a:rPr lang="en-US"/>
              <a:t>Click to edit Master title style</a:t>
            </a:r>
          </a:p>
        </p:txBody>
      </p:sp>
      <p:sp>
        <p:nvSpPr>
          <p:cNvPr id="12804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F3518240-1359-4E4C-92CF-957E4B5582E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D08DF2B4-62E6-47A0-9206-872382AD384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7891C58D-FBAF-412D-BD94-C70439BD094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A443F7E0-3126-46B8-848E-FC6D87A3511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68983940-389D-4AED-8B17-9D9545D90D3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D7CCE2A4-ACBC-4D58-B964-A840D4E5C21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D4194A15-0BB2-4085-A49F-BACE3CE6051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23E137CC-D302-4038-9CAA-DE588883F94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2DFC49BA-3D11-4C06-B304-7F3920AFF1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CC60B9D9-3170-4639-B636-4DC397D6AE3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AF4100D6-080B-4950-8A06-0EBDC35842D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12697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2698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2698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12698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2698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2698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2698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2698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2698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2698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2699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2699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2699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2699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2699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12699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12699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2699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2699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6999"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27000"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2700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7002"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27003"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27004"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27005"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27006"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1047" name="Group 31"/>
            <p:cNvGrpSpPr>
              <a:grpSpLocks/>
            </p:cNvGrpSpPr>
            <p:nvPr/>
          </p:nvGrpSpPr>
          <p:grpSpPr bwMode="auto">
            <a:xfrm>
              <a:off x="1" y="392"/>
              <a:ext cx="5758" cy="1571"/>
              <a:chOff x="1" y="392"/>
              <a:chExt cx="5758" cy="1571"/>
            </a:xfrm>
          </p:grpSpPr>
          <p:sp>
            <p:nvSpPr>
              <p:cNvPr id="12700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12700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12701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12701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12701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127013"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127014"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127015"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27016"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a:p>
        </p:txBody>
      </p:sp>
      <p:sp>
        <p:nvSpPr>
          <p:cNvPr id="127017"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en-US"/>
          </a:p>
        </p:txBody>
      </p:sp>
      <p:sp>
        <p:nvSpPr>
          <p:cNvPr id="127018"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a:defRPr/>
            </a:pPr>
            <a:fld id="{AEDA7C45-39B3-4BE4-B1BE-44AC87287E50}" type="slidenum">
              <a:rPr lang="en-US"/>
              <a:pPr>
                <a:defRPr/>
              </a:pPr>
              <a:t>‹#›</a:t>
            </a:fld>
            <a:endParaRPr lang="en-US"/>
          </a:p>
        </p:txBody>
      </p:sp>
      <p:sp>
        <p:nvSpPr>
          <p:cNvPr id="12701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20"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etlandinfo.ehp.qld.gov.au/wetlands/resources/glossary.html#macr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52400"/>
            <a:ext cx="7772400" cy="1736725"/>
          </a:xfrm>
        </p:spPr>
        <p:txBody>
          <a:bodyPr/>
          <a:lstStyle/>
          <a:p>
            <a:pPr eaLnBrk="1" hangingPunct="1">
              <a:defRPr/>
            </a:pPr>
            <a:r>
              <a:rPr lang="en-US" dirty="0" smtClean="0">
                <a:solidFill>
                  <a:srgbClr val="00FF00"/>
                </a:solidFill>
                <a:latin typeface="Comic Sans MS" pitchFamily="66" charset="0"/>
              </a:rPr>
              <a:t>APES</a:t>
            </a:r>
          </a:p>
        </p:txBody>
      </p:sp>
      <p:sp>
        <p:nvSpPr>
          <p:cNvPr id="2051" name="Rectangle 3"/>
          <p:cNvSpPr>
            <a:spLocks noGrp="1" noChangeArrowheads="1"/>
          </p:cNvSpPr>
          <p:nvPr>
            <p:ph type="subTitle" idx="1"/>
          </p:nvPr>
        </p:nvSpPr>
        <p:spPr>
          <a:xfrm>
            <a:off x="1371600" y="3886200"/>
            <a:ext cx="6400800" cy="2286000"/>
          </a:xfrm>
        </p:spPr>
        <p:txBody>
          <a:bodyPr/>
          <a:lstStyle/>
          <a:p>
            <a:pPr eaLnBrk="1" hangingPunct="1">
              <a:defRPr/>
            </a:pPr>
            <a:endParaRPr lang="en-US" dirty="0" smtClean="0"/>
          </a:p>
          <a:p>
            <a:pPr eaLnBrk="1" hangingPunct="1">
              <a:defRPr/>
            </a:pPr>
            <a:endParaRPr lang="en-US" dirty="0" smtClean="0"/>
          </a:p>
          <a:p>
            <a:pPr eaLnBrk="1" hangingPunct="1">
              <a:defRPr/>
            </a:pPr>
            <a:r>
              <a:rPr lang="en-US" dirty="0" smtClean="0">
                <a:solidFill>
                  <a:srgbClr val="00FF00"/>
                </a:solidFill>
                <a:effectLst/>
                <a:latin typeface="Comic Sans MS" pitchFamily="66" charset="0"/>
              </a:rPr>
              <a:t>Biogeochemical</a:t>
            </a:r>
          </a:p>
          <a:p>
            <a:pPr eaLnBrk="1" hangingPunct="1">
              <a:defRPr/>
            </a:pPr>
            <a:r>
              <a:rPr lang="en-US" dirty="0" smtClean="0">
                <a:solidFill>
                  <a:srgbClr val="00FF00"/>
                </a:solidFill>
                <a:effectLst/>
                <a:latin typeface="Comic Sans MS" pitchFamily="66" charset="0"/>
              </a:rPr>
              <a:t>Cycles</a:t>
            </a:r>
          </a:p>
        </p:txBody>
      </p:sp>
      <p:pic>
        <p:nvPicPr>
          <p:cNvPr id="2052" name="Picture 4" descr="J0178734"/>
          <p:cNvPicPr>
            <a:picLocks noChangeAspect="1" noChangeArrowheads="1"/>
          </p:cNvPicPr>
          <p:nvPr/>
        </p:nvPicPr>
        <p:blipFill>
          <a:blip r:embed="rId2" cstate="print"/>
          <a:srcRect/>
          <a:stretch>
            <a:fillRect/>
          </a:stretch>
        </p:blipFill>
        <p:spPr bwMode="auto">
          <a:xfrm>
            <a:off x="3505200" y="1676400"/>
            <a:ext cx="2206625" cy="3352800"/>
          </a:xfrm>
          <a:prstGeom prst="rect">
            <a:avLst/>
          </a:prstGeom>
          <a:noFill/>
          <a:ln w="9525">
            <a:noFill/>
            <a:miter lim="800000"/>
            <a:headEnd/>
            <a:tailEnd/>
          </a:ln>
        </p:spPr>
      </p:pic>
      <p:pic>
        <p:nvPicPr>
          <p:cNvPr id="2053" name="Picture 5" descr="j0285360"/>
          <p:cNvPicPr>
            <a:picLocks noChangeAspect="1" noChangeArrowheads="1"/>
          </p:cNvPicPr>
          <p:nvPr/>
        </p:nvPicPr>
        <p:blipFill>
          <a:blip r:embed="rId3" cstate="print"/>
          <a:srcRect/>
          <a:stretch>
            <a:fillRect/>
          </a:stretch>
        </p:blipFill>
        <p:spPr bwMode="auto">
          <a:xfrm rot="1193706">
            <a:off x="6934200" y="685800"/>
            <a:ext cx="1474788" cy="1817688"/>
          </a:xfrm>
          <a:prstGeom prst="rect">
            <a:avLst/>
          </a:prstGeom>
          <a:noFill/>
          <a:ln w="9525">
            <a:noFill/>
            <a:miter lim="800000"/>
            <a:headEnd/>
            <a:tailEnd/>
          </a:ln>
        </p:spPr>
      </p:pic>
      <p:pic>
        <p:nvPicPr>
          <p:cNvPr id="2054" name="Picture 6" descr="J0233804"/>
          <p:cNvPicPr>
            <a:picLocks noChangeAspect="1" noChangeArrowheads="1"/>
          </p:cNvPicPr>
          <p:nvPr/>
        </p:nvPicPr>
        <p:blipFill>
          <a:blip r:embed="rId4" cstate="print"/>
          <a:srcRect/>
          <a:stretch>
            <a:fillRect/>
          </a:stretch>
        </p:blipFill>
        <p:spPr bwMode="auto">
          <a:xfrm rot="-806389">
            <a:off x="762000" y="533400"/>
            <a:ext cx="1773238" cy="1485900"/>
          </a:xfrm>
          <a:prstGeom prst="rect">
            <a:avLst/>
          </a:prstGeom>
          <a:noFill/>
          <a:ln w="9525">
            <a:noFill/>
            <a:miter lim="800000"/>
            <a:headEnd/>
            <a:tailEnd/>
          </a:ln>
        </p:spPr>
      </p:pic>
      <p:pic>
        <p:nvPicPr>
          <p:cNvPr id="2055" name="Picture 7" descr="J0215549"/>
          <p:cNvPicPr>
            <a:picLocks noChangeAspect="1" noChangeArrowheads="1"/>
          </p:cNvPicPr>
          <p:nvPr/>
        </p:nvPicPr>
        <p:blipFill>
          <a:blip r:embed="rId5" cstate="print"/>
          <a:srcRect/>
          <a:stretch>
            <a:fillRect/>
          </a:stretch>
        </p:blipFill>
        <p:spPr bwMode="auto">
          <a:xfrm rot="872226">
            <a:off x="7162800" y="4114800"/>
            <a:ext cx="1671638" cy="2212975"/>
          </a:xfrm>
          <a:prstGeom prst="rect">
            <a:avLst/>
          </a:prstGeom>
          <a:noFill/>
          <a:ln w="9525">
            <a:noFill/>
            <a:miter lim="800000"/>
            <a:headEnd/>
            <a:tailEnd/>
          </a:ln>
        </p:spPr>
      </p:pic>
      <p:pic>
        <p:nvPicPr>
          <p:cNvPr id="2056" name="Picture 8" descr="J0199274"/>
          <p:cNvPicPr>
            <a:picLocks noChangeAspect="1" noChangeArrowheads="1"/>
          </p:cNvPicPr>
          <p:nvPr/>
        </p:nvPicPr>
        <p:blipFill>
          <a:blip r:embed="rId6" cstate="print"/>
          <a:srcRect/>
          <a:stretch>
            <a:fillRect/>
          </a:stretch>
        </p:blipFill>
        <p:spPr bwMode="auto">
          <a:xfrm rot="-901473">
            <a:off x="762000" y="4876800"/>
            <a:ext cx="1431925" cy="1381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 calcmode="lin" valueType="num">
                                      <p:cBhvr>
                                        <p:cTn id="12" dur="500" fill="hold"/>
                                        <p:tgtEl>
                                          <p:spTgt spid="2054"/>
                                        </p:tgtEl>
                                        <p:attrNameLst>
                                          <p:attrName>ppt_w</p:attrName>
                                        </p:attrNameLst>
                                      </p:cBhvr>
                                      <p:tavLst>
                                        <p:tav tm="0">
                                          <p:val>
                                            <p:fltVal val="0"/>
                                          </p:val>
                                        </p:tav>
                                        <p:tav tm="100000">
                                          <p:val>
                                            <p:strVal val="#ppt_w"/>
                                          </p:val>
                                        </p:tav>
                                      </p:tavLst>
                                    </p:anim>
                                    <p:anim calcmode="lin" valueType="num">
                                      <p:cBhvr>
                                        <p:cTn id="13" dur="500" fill="hold"/>
                                        <p:tgtEl>
                                          <p:spTgt spid="2054"/>
                                        </p:tgtEl>
                                        <p:attrNameLst>
                                          <p:attrName>ppt_h</p:attrName>
                                        </p:attrNameLst>
                                      </p:cBhvr>
                                      <p:tavLst>
                                        <p:tav tm="0">
                                          <p:val>
                                            <p:fltVal val="0"/>
                                          </p:val>
                                        </p:tav>
                                        <p:tav tm="100000">
                                          <p:val>
                                            <p:strVal val="#ppt_h"/>
                                          </p:val>
                                        </p:tav>
                                      </p:tavLst>
                                    </p:anim>
                                    <p:animEffect transition="in" filter="fade">
                                      <p:cBhvr>
                                        <p:cTn id="14" dur="500"/>
                                        <p:tgtEl>
                                          <p:spTgt spid="205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anim calcmode="lin" valueType="num">
                                      <p:cBhvr>
                                        <p:cTn id="19" dur="500" fill="hold"/>
                                        <p:tgtEl>
                                          <p:spTgt spid="2053"/>
                                        </p:tgtEl>
                                        <p:attrNameLst>
                                          <p:attrName>ppt_w</p:attrName>
                                        </p:attrNameLst>
                                      </p:cBhvr>
                                      <p:tavLst>
                                        <p:tav tm="0">
                                          <p:val>
                                            <p:fltVal val="0"/>
                                          </p:val>
                                        </p:tav>
                                        <p:tav tm="100000">
                                          <p:val>
                                            <p:strVal val="#ppt_w"/>
                                          </p:val>
                                        </p:tav>
                                      </p:tavLst>
                                    </p:anim>
                                    <p:anim calcmode="lin" valueType="num">
                                      <p:cBhvr>
                                        <p:cTn id="20" dur="500" fill="hold"/>
                                        <p:tgtEl>
                                          <p:spTgt spid="2053"/>
                                        </p:tgtEl>
                                        <p:attrNameLst>
                                          <p:attrName>ppt_h</p:attrName>
                                        </p:attrNameLst>
                                      </p:cBhvr>
                                      <p:tavLst>
                                        <p:tav tm="0">
                                          <p:val>
                                            <p:fltVal val="0"/>
                                          </p:val>
                                        </p:tav>
                                        <p:tav tm="100000">
                                          <p:val>
                                            <p:strVal val="#ppt_h"/>
                                          </p:val>
                                        </p:tav>
                                      </p:tavLst>
                                    </p:anim>
                                    <p:animEffect transition="in" filter="fade">
                                      <p:cBhvr>
                                        <p:cTn id="21" dur="500"/>
                                        <p:tgtEl>
                                          <p:spTgt spid="205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2056"/>
                                        </p:tgtEl>
                                        <p:attrNameLst>
                                          <p:attrName>style.visibility</p:attrName>
                                        </p:attrNameLst>
                                      </p:cBhvr>
                                      <p:to>
                                        <p:strVal val="visible"/>
                                      </p:to>
                                    </p:set>
                                    <p:anim calcmode="lin" valueType="num">
                                      <p:cBhvr>
                                        <p:cTn id="26" dur="500" fill="hold"/>
                                        <p:tgtEl>
                                          <p:spTgt spid="2056"/>
                                        </p:tgtEl>
                                        <p:attrNameLst>
                                          <p:attrName>ppt_w</p:attrName>
                                        </p:attrNameLst>
                                      </p:cBhvr>
                                      <p:tavLst>
                                        <p:tav tm="0">
                                          <p:val>
                                            <p:fltVal val="0"/>
                                          </p:val>
                                        </p:tav>
                                        <p:tav tm="100000">
                                          <p:val>
                                            <p:strVal val="#ppt_w"/>
                                          </p:val>
                                        </p:tav>
                                      </p:tavLst>
                                    </p:anim>
                                    <p:anim calcmode="lin" valueType="num">
                                      <p:cBhvr>
                                        <p:cTn id="27" dur="500" fill="hold"/>
                                        <p:tgtEl>
                                          <p:spTgt spid="2056"/>
                                        </p:tgtEl>
                                        <p:attrNameLst>
                                          <p:attrName>ppt_h</p:attrName>
                                        </p:attrNameLst>
                                      </p:cBhvr>
                                      <p:tavLst>
                                        <p:tav tm="0">
                                          <p:val>
                                            <p:fltVal val="0"/>
                                          </p:val>
                                        </p:tav>
                                        <p:tav tm="100000">
                                          <p:val>
                                            <p:strVal val="#ppt_h"/>
                                          </p:val>
                                        </p:tav>
                                      </p:tavLst>
                                    </p:anim>
                                    <p:animEffect transition="in" filter="fade">
                                      <p:cBhvr>
                                        <p:cTn id="28" dur="500"/>
                                        <p:tgtEl>
                                          <p:spTgt spid="205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2055"/>
                                        </p:tgtEl>
                                        <p:attrNameLst>
                                          <p:attrName>style.visibility</p:attrName>
                                        </p:attrNameLst>
                                      </p:cBhvr>
                                      <p:to>
                                        <p:strVal val="visible"/>
                                      </p:to>
                                    </p:set>
                                    <p:anim calcmode="lin" valueType="num">
                                      <p:cBhvr>
                                        <p:cTn id="33" dur="500" fill="hold"/>
                                        <p:tgtEl>
                                          <p:spTgt spid="2055"/>
                                        </p:tgtEl>
                                        <p:attrNameLst>
                                          <p:attrName>ppt_w</p:attrName>
                                        </p:attrNameLst>
                                      </p:cBhvr>
                                      <p:tavLst>
                                        <p:tav tm="0">
                                          <p:val>
                                            <p:fltVal val="0"/>
                                          </p:val>
                                        </p:tav>
                                        <p:tav tm="100000">
                                          <p:val>
                                            <p:strVal val="#ppt_w"/>
                                          </p:val>
                                        </p:tav>
                                      </p:tavLst>
                                    </p:anim>
                                    <p:anim calcmode="lin" valueType="num">
                                      <p:cBhvr>
                                        <p:cTn id="34" dur="500" fill="hold"/>
                                        <p:tgtEl>
                                          <p:spTgt spid="2055"/>
                                        </p:tgtEl>
                                        <p:attrNameLst>
                                          <p:attrName>ppt_h</p:attrName>
                                        </p:attrNameLst>
                                      </p:cBhvr>
                                      <p:tavLst>
                                        <p:tav tm="0">
                                          <p:val>
                                            <p:fltVal val="0"/>
                                          </p:val>
                                        </p:tav>
                                        <p:tav tm="100000">
                                          <p:val>
                                            <p:strVal val="#ppt_h"/>
                                          </p:val>
                                        </p:tav>
                                      </p:tavLst>
                                    </p:anim>
                                    <p:animEffect transition="in" filter="fade">
                                      <p:cBhvr>
                                        <p:cTn id="35" dur="500"/>
                                        <p:tgtEl>
                                          <p:spTgt spid="2055"/>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2052"/>
                                        </p:tgtEl>
                                        <p:attrNameLst>
                                          <p:attrName>style.visibility</p:attrName>
                                        </p:attrNameLst>
                                      </p:cBhvr>
                                      <p:to>
                                        <p:strVal val="visible"/>
                                      </p:to>
                                    </p:set>
                                    <p:animEffect transition="in" filter="checkerboard(across)">
                                      <p:cBhvr>
                                        <p:cTn id="40"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277813"/>
            <a:ext cx="8229600" cy="712787"/>
          </a:xfrm>
        </p:spPr>
        <p:txBody>
          <a:bodyPr/>
          <a:lstStyle/>
          <a:p>
            <a:pPr eaLnBrk="1" hangingPunct="1">
              <a:defRPr/>
            </a:pPr>
            <a:r>
              <a:rPr lang="en-US" sz="3200" dirty="0" smtClean="0">
                <a:latin typeface="Comic Sans MS" pitchFamily="66" charset="0"/>
              </a:rPr>
              <a:t>Nitrogen Cycle</a:t>
            </a:r>
          </a:p>
        </p:txBody>
      </p:sp>
      <p:sp>
        <p:nvSpPr>
          <p:cNvPr id="81923" name="Rectangle 3"/>
          <p:cNvSpPr>
            <a:spLocks noGrp="1" noChangeArrowheads="1"/>
          </p:cNvSpPr>
          <p:nvPr>
            <p:ph type="body" idx="1"/>
          </p:nvPr>
        </p:nvSpPr>
        <p:spPr>
          <a:xfrm>
            <a:off x="457200" y="990600"/>
            <a:ext cx="8229600" cy="5562600"/>
          </a:xfrm>
        </p:spPr>
        <p:txBody>
          <a:bodyPr/>
          <a:lstStyle/>
          <a:p>
            <a:pPr eaLnBrk="1" hangingPunct="1">
              <a:buFont typeface="Wingdings" charset="2"/>
              <a:buChar char="n"/>
              <a:defRPr/>
            </a:pPr>
            <a:r>
              <a:rPr lang="en-US" sz="1800" dirty="0" smtClean="0">
                <a:latin typeface="Comic Sans MS" pitchFamily="66" charset="0"/>
              </a:rPr>
              <a:t>Major store – atmosphere (molecular nitrogen – N</a:t>
            </a:r>
            <a:r>
              <a:rPr lang="en-US" sz="1800" baseline="-25000" dirty="0" smtClean="0">
                <a:latin typeface="Comic Sans MS" pitchFamily="66" charset="0"/>
              </a:rPr>
              <a:t>2</a:t>
            </a:r>
            <a:r>
              <a:rPr lang="en-US" sz="1800" dirty="0" smtClean="0">
                <a:latin typeface="Comic Sans MS" pitchFamily="66" charset="0"/>
              </a:rPr>
              <a:t>)</a:t>
            </a:r>
          </a:p>
          <a:p>
            <a:pPr eaLnBrk="1" hangingPunct="1">
              <a:buFont typeface="Wingdings" charset="2"/>
              <a:buChar char="n"/>
              <a:defRPr/>
            </a:pPr>
            <a:endParaRPr lang="en-US" sz="1200" dirty="0" smtClean="0">
              <a:latin typeface="Comic Sans MS" pitchFamily="66" charset="0"/>
            </a:endParaRPr>
          </a:p>
          <a:p>
            <a:pPr eaLnBrk="1" hangingPunct="1">
              <a:buFont typeface="Wingdings" charset="2"/>
              <a:buChar char="n"/>
              <a:defRPr/>
            </a:pPr>
            <a:r>
              <a:rPr lang="en-US" sz="1800" dirty="0" smtClean="0">
                <a:latin typeface="Comic Sans MS" pitchFamily="66" charset="0"/>
              </a:rPr>
              <a:t>Limiting nutrient in marine ecosystems</a:t>
            </a:r>
            <a:endParaRPr lang="en-US" sz="1200" dirty="0" smtClean="0">
              <a:latin typeface="Comic Sans MS" pitchFamily="66" charset="0"/>
            </a:endParaRPr>
          </a:p>
          <a:p>
            <a:pPr eaLnBrk="1" hangingPunct="1">
              <a:buFont typeface="Wingdings" charset="2"/>
              <a:buChar char="n"/>
              <a:defRPr/>
            </a:pPr>
            <a:endParaRPr lang="en-US" sz="1200" dirty="0" smtClean="0">
              <a:latin typeface="Comic Sans MS" pitchFamily="66" charset="0"/>
            </a:endParaRPr>
          </a:p>
          <a:p>
            <a:pPr eaLnBrk="1" hangingPunct="1">
              <a:buFont typeface="Wingdings" charset="2"/>
              <a:buChar char="n"/>
              <a:defRPr/>
            </a:pPr>
            <a:r>
              <a:rPr lang="en-US" sz="1800" dirty="0" smtClean="0">
                <a:latin typeface="Comic Sans MS" pitchFamily="66" charset="0"/>
              </a:rPr>
              <a:t>Nitrogen fixation – atmospheric nitrogen is converted into NH</a:t>
            </a:r>
            <a:r>
              <a:rPr lang="en-US" sz="1800" baseline="-25000" dirty="0" smtClean="0">
                <a:latin typeface="Comic Sans MS" pitchFamily="66" charset="0"/>
              </a:rPr>
              <a:t>3</a:t>
            </a:r>
            <a:endParaRPr lang="en-US" sz="1800" dirty="0" smtClean="0">
              <a:latin typeface="Comic Sans MS" pitchFamily="66" charset="0"/>
            </a:endParaRPr>
          </a:p>
          <a:p>
            <a:pPr lvl="1" eaLnBrk="1" hangingPunct="1">
              <a:defRPr/>
            </a:pPr>
            <a:r>
              <a:rPr lang="en-US" sz="1600" dirty="0" err="1" smtClean="0">
                <a:latin typeface="Comic Sans MS" pitchFamily="66" charset="0"/>
              </a:rPr>
              <a:t>Abiotic</a:t>
            </a:r>
            <a:r>
              <a:rPr lang="en-US" sz="1600" dirty="0" smtClean="0">
                <a:latin typeface="Comic Sans MS" pitchFamily="66" charset="0"/>
              </a:rPr>
              <a:t> - N</a:t>
            </a:r>
            <a:r>
              <a:rPr lang="en-US" sz="1600" baseline="-25000" dirty="0" smtClean="0">
                <a:latin typeface="Comic Sans MS" pitchFamily="66" charset="0"/>
              </a:rPr>
              <a:t>2</a:t>
            </a:r>
            <a:r>
              <a:rPr lang="en-US" sz="1600" dirty="0" smtClean="0">
                <a:latin typeface="Comic Sans MS" pitchFamily="66" charset="0"/>
              </a:rPr>
              <a:t>O, HNO</a:t>
            </a:r>
            <a:r>
              <a:rPr lang="en-US" sz="1600" baseline="-25000" dirty="0" smtClean="0">
                <a:latin typeface="Comic Sans MS" pitchFamily="66" charset="0"/>
              </a:rPr>
              <a:t>3</a:t>
            </a:r>
            <a:endParaRPr lang="en-US" sz="1600" dirty="0" smtClean="0">
              <a:latin typeface="Comic Sans MS" pitchFamily="66" charset="0"/>
            </a:endParaRPr>
          </a:p>
          <a:p>
            <a:pPr lvl="1" eaLnBrk="1" hangingPunct="1">
              <a:defRPr/>
            </a:pPr>
            <a:r>
              <a:rPr lang="en-US" sz="1600" dirty="0" smtClean="0">
                <a:latin typeface="Comic Sans MS" pitchFamily="66" charset="0"/>
              </a:rPr>
              <a:t>Biotic</a:t>
            </a:r>
          </a:p>
          <a:p>
            <a:pPr lvl="2" eaLnBrk="1" hangingPunct="1">
              <a:buFont typeface="Wingdings" charset="2"/>
              <a:buChar char="n"/>
              <a:defRPr/>
            </a:pPr>
            <a:r>
              <a:rPr lang="en-US" sz="1400" dirty="0" err="1" smtClean="0">
                <a:latin typeface="Comic Sans MS" pitchFamily="66" charset="0"/>
              </a:rPr>
              <a:t>Rhizobium</a:t>
            </a:r>
            <a:r>
              <a:rPr lang="en-US" sz="1400" dirty="0" smtClean="0">
                <a:latin typeface="Comic Sans MS" pitchFamily="66" charset="0"/>
              </a:rPr>
              <a:t> bacteria – found in the root nodules of legumes</a:t>
            </a:r>
          </a:p>
          <a:p>
            <a:pPr lvl="2" eaLnBrk="1" hangingPunct="1">
              <a:buFont typeface="Wingdings" charset="2"/>
              <a:buChar char="n"/>
              <a:defRPr/>
            </a:pPr>
            <a:r>
              <a:rPr lang="en-US" sz="1400" dirty="0" err="1" smtClean="0">
                <a:latin typeface="Comic Sans MS" pitchFamily="66" charset="0"/>
              </a:rPr>
              <a:t>Azotobacter</a:t>
            </a:r>
            <a:endParaRPr lang="en-US" sz="1400" dirty="0" smtClean="0">
              <a:latin typeface="Comic Sans MS" pitchFamily="66" charset="0"/>
            </a:endParaRPr>
          </a:p>
          <a:p>
            <a:pPr lvl="2" eaLnBrk="1" hangingPunct="1">
              <a:buFont typeface="Wingdings" charset="2"/>
              <a:buChar char="n"/>
              <a:defRPr/>
            </a:pPr>
            <a:r>
              <a:rPr lang="en-US" sz="1400" dirty="0" err="1" smtClean="0">
                <a:latin typeface="Comic Sans MS" pitchFamily="66" charset="0"/>
              </a:rPr>
              <a:t>Cyanobacteria</a:t>
            </a:r>
            <a:endParaRPr lang="en-US" sz="1400" dirty="0" smtClean="0">
              <a:latin typeface="Comic Sans MS" pitchFamily="66" charset="0"/>
            </a:endParaRPr>
          </a:p>
          <a:p>
            <a:pPr lvl="2" eaLnBrk="1" hangingPunct="1">
              <a:buFont typeface="Wingdings" charset="2"/>
              <a:buChar char="n"/>
              <a:defRPr/>
            </a:pPr>
            <a:endParaRPr lang="en-US" sz="1200" dirty="0" smtClean="0">
              <a:latin typeface="Comic Sans MS" pitchFamily="66" charset="0"/>
            </a:endParaRPr>
          </a:p>
          <a:p>
            <a:pPr eaLnBrk="1" hangingPunct="1">
              <a:buFont typeface="Wingdings" charset="2"/>
              <a:buChar char="n"/>
              <a:defRPr/>
            </a:pPr>
            <a:r>
              <a:rPr lang="en-US" sz="1800" dirty="0" smtClean="0">
                <a:latin typeface="Comic Sans MS" pitchFamily="66" charset="0"/>
              </a:rPr>
              <a:t>Nitrification (NH</a:t>
            </a:r>
            <a:r>
              <a:rPr lang="en-US" sz="1800" baseline="-25000" dirty="0" smtClean="0">
                <a:latin typeface="Comic Sans MS" pitchFamily="66" charset="0"/>
              </a:rPr>
              <a:t>3</a:t>
            </a:r>
            <a:r>
              <a:rPr lang="en-US" sz="1800" dirty="0" smtClean="0">
                <a:latin typeface="Comic Sans MS" pitchFamily="66" charset="0"/>
              </a:rPr>
              <a:t> to NO</a:t>
            </a:r>
            <a:r>
              <a:rPr lang="en-US" sz="1800" baseline="-25000" dirty="0" smtClean="0">
                <a:latin typeface="Comic Sans MS" pitchFamily="66" charset="0"/>
              </a:rPr>
              <a:t>2</a:t>
            </a:r>
            <a:r>
              <a:rPr lang="en-US" sz="1800" baseline="30000" dirty="0" smtClean="0">
                <a:latin typeface="Comic Sans MS" pitchFamily="66" charset="0"/>
              </a:rPr>
              <a:t>-</a:t>
            </a:r>
            <a:r>
              <a:rPr lang="en-US" sz="1800" dirty="0" smtClean="0">
                <a:latin typeface="Comic Sans MS" pitchFamily="66" charset="0"/>
              </a:rPr>
              <a:t> to NO</a:t>
            </a:r>
            <a:r>
              <a:rPr lang="en-US" sz="1800" baseline="-25000" dirty="0" smtClean="0">
                <a:latin typeface="Comic Sans MS" pitchFamily="66" charset="0"/>
              </a:rPr>
              <a:t>3</a:t>
            </a:r>
            <a:r>
              <a:rPr lang="en-US" sz="1800" baseline="30000" dirty="0" smtClean="0">
                <a:latin typeface="Comic Sans MS" pitchFamily="66" charset="0"/>
              </a:rPr>
              <a:t>-</a:t>
            </a:r>
            <a:r>
              <a:rPr lang="en-US" sz="1800" dirty="0" smtClean="0">
                <a:latin typeface="Comic Sans MS" pitchFamily="66" charset="0"/>
              </a:rPr>
              <a:t>)</a:t>
            </a:r>
          </a:p>
          <a:p>
            <a:pPr lvl="1" eaLnBrk="1" hangingPunct="1">
              <a:defRPr/>
            </a:pPr>
            <a:r>
              <a:rPr lang="en-US" sz="1400" dirty="0" err="1" smtClean="0">
                <a:latin typeface="Comic Sans MS" pitchFamily="66" charset="0"/>
              </a:rPr>
              <a:t>Nitrosomas</a:t>
            </a:r>
            <a:r>
              <a:rPr lang="en-US" sz="1400" dirty="0" smtClean="0">
                <a:latin typeface="Comic Sans MS" pitchFamily="66" charset="0"/>
              </a:rPr>
              <a:t> – ammonia to nitrite ions</a:t>
            </a:r>
          </a:p>
          <a:p>
            <a:pPr lvl="1" eaLnBrk="1" hangingPunct="1">
              <a:defRPr/>
            </a:pPr>
            <a:r>
              <a:rPr lang="en-US" sz="1400" dirty="0" err="1" smtClean="0">
                <a:latin typeface="Comic Sans MS" pitchFamily="66" charset="0"/>
              </a:rPr>
              <a:t>Nitrobactor</a:t>
            </a:r>
            <a:r>
              <a:rPr lang="en-US" sz="1400" dirty="0" smtClean="0">
                <a:latin typeface="Comic Sans MS" pitchFamily="66" charset="0"/>
              </a:rPr>
              <a:t> – nitrite to nitrate ions</a:t>
            </a:r>
          </a:p>
          <a:p>
            <a:pPr lvl="1" eaLnBrk="1" hangingPunct="1">
              <a:defRPr/>
            </a:pPr>
            <a:endParaRPr lang="en-US" sz="1200" dirty="0" smtClean="0">
              <a:latin typeface="Comic Sans MS" pitchFamily="66" charset="0"/>
            </a:endParaRPr>
          </a:p>
          <a:p>
            <a:pPr eaLnBrk="1" hangingPunct="1">
              <a:buFont typeface="Wingdings" charset="2"/>
              <a:buChar char="n"/>
              <a:defRPr/>
            </a:pPr>
            <a:r>
              <a:rPr lang="en-US" sz="1800" dirty="0" smtClean="0">
                <a:latin typeface="Comic Sans MS" pitchFamily="66" charset="0"/>
              </a:rPr>
              <a:t>Assimilation</a:t>
            </a:r>
          </a:p>
          <a:p>
            <a:pPr lvl="1" eaLnBrk="1" hangingPunct="1">
              <a:defRPr/>
            </a:pPr>
            <a:r>
              <a:rPr lang="en-US" sz="1600" dirty="0" smtClean="0">
                <a:latin typeface="Comic Sans MS" pitchFamily="66" charset="0"/>
              </a:rPr>
              <a:t>Ammonium and nitrate ions by plants through their roots.  DNA, proteins, amino acids (ionic)</a:t>
            </a:r>
          </a:p>
          <a:p>
            <a:pPr lvl="1" eaLnBrk="1" hangingPunct="1">
              <a:defRPr/>
            </a:pPr>
            <a:r>
              <a:rPr lang="en-US" sz="1600" dirty="0" smtClean="0">
                <a:latin typeface="Comic Sans MS" pitchFamily="66" charset="0"/>
              </a:rPr>
              <a:t>Animals assimilate nitrogen by eating plants (organic)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dirty="0" smtClean="0">
                <a:effectLst>
                  <a:outerShdw blurRad="38100" dist="38100" dir="2700000" algn="tl">
                    <a:srgbClr val="000000">
                      <a:alpha val="43137"/>
                    </a:srgbClr>
                  </a:outerShdw>
                </a:effectLst>
                <a:latin typeface="Comic Sans MS" pitchFamily="66" charset="0"/>
              </a:rPr>
              <a:t>Nitrogen Cycle </a:t>
            </a:r>
            <a:r>
              <a:rPr lang="en-US" sz="3200" dirty="0" err="1" smtClean="0">
                <a:effectLst>
                  <a:outerShdw blurRad="38100" dist="38100" dir="2700000" algn="tl">
                    <a:srgbClr val="000000">
                      <a:alpha val="43137"/>
                    </a:srgbClr>
                  </a:outerShdw>
                </a:effectLst>
                <a:latin typeface="Comic Sans MS" pitchFamily="66" charset="0"/>
              </a:rPr>
              <a:t>Con’t</a:t>
            </a:r>
            <a:endParaRPr lang="en-US" sz="3200" dirty="0" smtClean="0">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p:txBody>
          <a:bodyPr/>
          <a:lstStyle/>
          <a:p>
            <a:pPr eaLnBrk="1" hangingPunct="1">
              <a:buFont typeface="Wingdings" charset="2"/>
              <a:buChar char="n"/>
              <a:defRPr/>
            </a:pPr>
            <a:r>
              <a:rPr lang="en-US" sz="2000" dirty="0" err="1" smtClean="0">
                <a:latin typeface="Comic Sans MS" pitchFamily="66" charset="0"/>
              </a:rPr>
              <a:t>Ammonification</a:t>
            </a:r>
            <a:endParaRPr lang="en-US" sz="2000" dirty="0" smtClean="0">
              <a:latin typeface="Comic Sans MS" pitchFamily="66" charset="0"/>
            </a:endParaRPr>
          </a:p>
          <a:p>
            <a:pPr lvl="1" eaLnBrk="1" hangingPunct="1">
              <a:defRPr/>
            </a:pPr>
            <a:r>
              <a:rPr lang="en-US" sz="1600" dirty="0" smtClean="0">
                <a:latin typeface="Comic Sans MS" pitchFamily="66" charset="0"/>
              </a:rPr>
              <a:t>Nitrogenous wastes and organic matter are broken down by decomposers</a:t>
            </a:r>
          </a:p>
          <a:p>
            <a:pPr lvl="1" eaLnBrk="1" hangingPunct="1">
              <a:defRPr/>
            </a:pPr>
            <a:r>
              <a:rPr lang="en-US" sz="1600" dirty="0" smtClean="0">
                <a:latin typeface="Comic Sans MS" pitchFamily="66" charset="0"/>
              </a:rPr>
              <a:t>NH</a:t>
            </a:r>
            <a:r>
              <a:rPr lang="en-US" sz="1600" baseline="-25000" dirty="0" smtClean="0">
                <a:latin typeface="Comic Sans MS" pitchFamily="66" charset="0"/>
              </a:rPr>
              <a:t>3</a:t>
            </a:r>
            <a:r>
              <a:rPr lang="en-US" sz="1600" dirty="0" smtClean="0">
                <a:latin typeface="Comic Sans MS" pitchFamily="66" charset="0"/>
              </a:rPr>
              <a:t>   is produced</a:t>
            </a:r>
          </a:p>
          <a:p>
            <a:pPr eaLnBrk="1" hangingPunct="1">
              <a:buFont typeface="Wingdings" charset="2"/>
              <a:buChar char="n"/>
              <a:defRPr/>
            </a:pPr>
            <a:r>
              <a:rPr lang="en-US" sz="2000" dirty="0" err="1" smtClean="0">
                <a:latin typeface="Comic Sans MS" pitchFamily="66" charset="0"/>
              </a:rPr>
              <a:t>Denitrification</a:t>
            </a:r>
            <a:r>
              <a:rPr lang="en-US" sz="2000" dirty="0" smtClean="0">
                <a:latin typeface="Comic Sans MS" pitchFamily="66" charset="0"/>
              </a:rPr>
              <a:t> – anaerobic bacteria</a:t>
            </a:r>
          </a:p>
          <a:p>
            <a:pPr lvl="1" eaLnBrk="1" hangingPunct="1">
              <a:defRPr/>
            </a:pPr>
            <a:r>
              <a:rPr lang="en-US" sz="1600" dirty="0" smtClean="0">
                <a:latin typeface="Comic Sans MS" pitchFamily="66" charset="0"/>
              </a:rPr>
              <a:t>Ammonia and nitrates are broken down by denitrifying bacteria</a:t>
            </a:r>
          </a:p>
          <a:p>
            <a:pPr lvl="1" eaLnBrk="1" hangingPunct="1">
              <a:defRPr/>
            </a:pPr>
            <a:r>
              <a:rPr lang="en-US" sz="1600" dirty="0" smtClean="0">
                <a:latin typeface="Comic Sans MS" pitchFamily="66" charset="0"/>
              </a:rPr>
              <a:t>N</a:t>
            </a:r>
            <a:r>
              <a:rPr lang="en-US" sz="1600" baseline="-25000" dirty="0" smtClean="0">
                <a:latin typeface="Comic Sans MS" pitchFamily="66" charset="0"/>
              </a:rPr>
              <a:t>2</a:t>
            </a:r>
            <a:r>
              <a:rPr lang="en-US" sz="1600" dirty="0" smtClean="0">
                <a:latin typeface="Comic Sans MS" pitchFamily="66" charset="0"/>
              </a:rPr>
              <a:t>  and N</a:t>
            </a:r>
            <a:r>
              <a:rPr lang="en-US" sz="1600" baseline="-25000" dirty="0" smtClean="0">
                <a:latin typeface="Comic Sans MS" pitchFamily="66" charset="0"/>
              </a:rPr>
              <a:t>2</a:t>
            </a:r>
            <a:r>
              <a:rPr lang="en-US" sz="1600" dirty="0" smtClean="0">
                <a:latin typeface="Comic Sans MS" pitchFamily="66" charset="0"/>
              </a:rPr>
              <a:t>O are produced</a:t>
            </a:r>
          </a:p>
          <a:p>
            <a:pPr eaLnBrk="1" hangingPunct="1">
              <a:buFont typeface="Wingdings" charset="2"/>
              <a:buChar char="n"/>
              <a:defRPr/>
            </a:pPr>
            <a:r>
              <a:rPr lang="en-US" sz="2000" dirty="0" smtClean="0">
                <a:latin typeface="Comic Sans MS" pitchFamily="66" charset="0"/>
              </a:rPr>
              <a:t>Human Impacts</a:t>
            </a:r>
          </a:p>
          <a:p>
            <a:pPr lvl="1" eaLnBrk="1" hangingPunct="1">
              <a:defRPr/>
            </a:pPr>
            <a:r>
              <a:rPr lang="en-US" sz="1600" dirty="0" smtClean="0">
                <a:latin typeface="Comic Sans MS" pitchFamily="66" charset="0"/>
              </a:rPr>
              <a:t>Combustion of fossil fuel –</a:t>
            </a:r>
            <a:r>
              <a:rPr lang="en-US" sz="1600" dirty="0" err="1" smtClean="0">
                <a:latin typeface="Comic Sans MS" pitchFamily="66" charset="0"/>
              </a:rPr>
              <a:t>NO</a:t>
            </a:r>
            <a:r>
              <a:rPr lang="en-US" sz="1600" baseline="-25000" dirty="0" err="1" smtClean="0">
                <a:latin typeface="Comic Sans MS" pitchFamily="66" charset="0"/>
              </a:rPr>
              <a:t>x</a:t>
            </a:r>
            <a:r>
              <a:rPr lang="en-US" sz="1600" dirty="0" smtClean="0">
                <a:latin typeface="Comic Sans MS" pitchFamily="66" charset="0"/>
              </a:rPr>
              <a:t>  </a:t>
            </a:r>
            <a:r>
              <a:rPr lang="en-US" sz="1600" dirty="0" smtClean="0">
                <a:latin typeface="Comic Sans MS" pitchFamily="66" charset="0"/>
                <a:sym typeface="Wingdings" pitchFamily="2" charset="2"/>
              </a:rPr>
              <a:t></a:t>
            </a:r>
            <a:r>
              <a:rPr lang="en-US" sz="1600" dirty="0" smtClean="0">
                <a:latin typeface="Comic Sans MS" pitchFamily="66" charset="0"/>
              </a:rPr>
              <a:t>photochemical smog, acid rain</a:t>
            </a:r>
          </a:p>
          <a:p>
            <a:pPr lvl="1" eaLnBrk="1" hangingPunct="1">
              <a:defRPr/>
            </a:pPr>
            <a:r>
              <a:rPr lang="en-US" sz="1600" dirty="0" smtClean="0">
                <a:latin typeface="Comic Sans MS" pitchFamily="66" charset="0"/>
              </a:rPr>
              <a:t>Fertilizers (Haber cycle) – nitrogen runoff, </a:t>
            </a:r>
            <a:r>
              <a:rPr lang="en-US" sz="1600" dirty="0" smtClean="0">
                <a:latin typeface="Comic Sans MS" pitchFamily="66" charset="0"/>
                <a:sym typeface="Wingdings" pitchFamily="2" charset="2"/>
              </a:rPr>
              <a:t>excess nutrients  </a:t>
            </a:r>
            <a:r>
              <a:rPr lang="en-US" sz="1600" dirty="0" err="1" smtClean="0">
                <a:latin typeface="Comic Sans MS" pitchFamily="66" charset="0"/>
                <a:sym typeface="Wingdings" pitchFamily="2" charset="2"/>
              </a:rPr>
              <a:t>eutrophication</a:t>
            </a:r>
            <a:r>
              <a:rPr lang="en-US" sz="1600" dirty="0" smtClean="0">
                <a:latin typeface="Comic Sans MS" pitchFamily="66" charset="0"/>
                <a:sym typeface="Wingdings" pitchFamily="2" charset="2"/>
              </a:rPr>
              <a:t>  algae blooms  dead algae are decomposed  declines in DO  potential death of fish;  N</a:t>
            </a:r>
            <a:r>
              <a:rPr lang="en-US" sz="1600" baseline="-25000" dirty="0" smtClean="0">
                <a:latin typeface="Comic Sans MS" pitchFamily="66" charset="0"/>
                <a:sym typeface="Wingdings" pitchFamily="2" charset="2"/>
              </a:rPr>
              <a:t>2</a:t>
            </a:r>
            <a:r>
              <a:rPr lang="en-US" sz="1600" dirty="0" smtClean="0">
                <a:latin typeface="Comic Sans MS" pitchFamily="66" charset="0"/>
                <a:sym typeface="Wingdings" pitchFamily="2" charset="2"/>
              </a:rPr>
              <a:t>O </a:t>
            </a:r>
            <a:r>
              <a:rPr lang="en-US" sz="1600" dirty="0" smtClean="0">
                <a:latin typeface="Comic Sans MS" pitchFamily="66" charset="0"/>
              </a:rPr>
              <a:t>into the atmosphere </a:t>
            </a:r>
            <a:r>
              <a:rPr lang="en-US" sz="1600" dirty="0" smtClean="0">
                <a:latin typeface="Comic Sans MS" pitchFamily="66" charset="0"/>
                <a:sym typeface="Wingdings" pitchFamily="2" charset="2"/>
              </a:rPr>
              <a:t> N</a:t>
            </a:r>
            <a:r>
              <a:rPr lang="en-US" sz="1600" baseline="-25000" dirty="0" smtClean="0">
                <a:latin typeface="Comic Sans MS" pitchFamily="66" charset="0"/>
                <a:sym typeface="Wingdings" pitchFamily="2" charset="2"/>
              </a:rPr>
              <a:t>2</a:t>
            </a:r>
            <a:r>
              <a:rPr lang="en-US" sz="1600" dirty="0" smtClean="0">
                <a:latin typeface="Comic Sans MS" pitchFamily="66" charset="0"/>
                <a:sym typeface="Wingdings" pitchFamily="2" charset="2"/>
              </a:rPr>
              <a:t>O is both a greenhouse gas and an ozone depleting compound</a:t>
            </a:r>
            <a:endParaRPr lang="en-US" sz="1600" dirty="0" smtClean="0">
              <a:latin typeface="Comic Sans MS" pitchFamily="66" charset="0"/>
            </a:endParaRPr>
          </a:p>
          <a:p>
            <a:pPr lvl="1" eaLnBrk="1" hangingPunct="1">
              <a:defRPr/>
            </a:pPr>
            <a:r>
              <a:rPr lang="en-US" sz="1600" dirty="0" smtClean="0">
                <a:latin typeface="Comic Sans MS" pitchFamily="66" charset="0"/>
              </a:rPr>
              <a:t>Planting excessive nitrogen-fixing crops</a:t>
            </a:r>
          </a:p>
          <a:p>
            <a:pPr lvl="1" eaLnBrk="1" hangingPunct="1">
              <a:defRPr/>
            </a:pPr>
            <a:r>
              <a:rPr lang="en-US" sz="1600" dirty="0" smtClean="0">
                <a:latin typeface="Comic Sans MS" pitchFamily="66" charset="0"/>
              </a:rPr>
              <a:t>Runoff from feedlots - manure</a:t>
            </a:r>
          </a:p>
          <a:p>
            <a:pPr eaLnBrk="1" hangingPunct="1">
              <a:buFont typeface="Wingdings" charset="2"/>
              <a:buChar char="n"/>
              <a:defRPr/>
            </a:pPr>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3200" dirty="0" smtClean="0">
                <a:latin typeface="Comic Sans MS" pitchFamily="66" charset="0"/>
              </a:rPr>
              <a:t>N</a:t>
            </a:r>
            <a:r>
              <a:rPr lang="en-US" sz="3200" baseline="-25000" dirty="0" smtClean="0">
                <a:latin typeface="Comic Sans MS" pitchFamily="66" charset="0"/>
              </a:rPr>
              <a:t>2</a:t>
            </a:r>
            <a:r>
              <a:rPr lang="en-US" sz="3200" dirty="0" smtClean="0">
                <a:latin typeface="Comic Sans MS" pitchFamily="66" charset="0"/>
              </a:rPr>
              <a:t> Cycle with Fluxes</a:t>
            </a:r>
          </a:p>
        </p:txBody>
      </p:sp>
      <p:pic>
        <p:nvPicPr>
          <p:cNvPr id="11267" name="Content Placeholder 3" descr="nitrogen cycle 1.jpg"/>
          <p:cNvPicPr>
            <a:picLocks noGrp="1" noChangeAspect="1"/>
          </p:cNvPicPr>
          <p:nvPr>
            <p:ph idx="1"/>
          </p:nvPr>
        </p:nvPicPr>
        <p:blipFill>
          <a:blip r:embed="rId2" cstate="print"/>
          <a:srcRect/>
          <a:stretch>
            <a:fillRect/>
          </a:stretch>
        </p:blipFill>
        <p:spPr>
          <a:xfrm>
            <a:off x="457200" y="1295400"/>
            <a:ext cx="8397875" cy="51816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latin typeface="Comic Sans MS" pitchFamily="66" charset="0"/>
              </a:rPr>
              <a:t>Increases in Nitrogen due to Anthropogenic Sources</a:t>
            </a:r>
            <a:endParaRPr lang="en-US" sz="3200" dirty="0">
              <a:latin typeface="Comic Sans MS" pitchFamily="66" charset="0"/>
            </a:endParaRPr>
          </a:p>
        </p:txBody>
      </p:sp>
      <p:pic>
        <p:nvPicPr>
          <p:cNvPr id="12291" name="Picture1" descr="0320"/>
          <p:cNvPicPr>
            <a:picLocks noGrp="1" noChangeAspect="1" noChangeArrowheads="1"/>
          </p:cNvPicPr>
          <p:nvPr>
            <p:ph idx="1"/>
          </p:nvPr>
        </p:nvPicPr>
        <p:blipFill>
          <a:blip r:embed="rId2" cstate="print"/>
          <a:srcRect/>
          <a:stretch>
            <a:fillRect/>
          </a:stretch>
        </p:blipFill>
        <p:spPr>
          <a:xfrm>
            <a:off x="1219200" y="1371600"/>
            <a:ext cx="6172200" cy="5230813"/>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277813"/>
            <a:ext cx="8229600" cy="712787"/>
          </a:xfrm>
        </p:spPr>
        <p:txBody>
          <a:bodyPr/>
          <a:lstStyle/>
          <a:p>
            <a:pPr eaLnBrk="1" hangingPunct="1">
              <a:defRPr/>
            </a:pPr>
            <a:r>
              <a:rPr lang="en-US" sz="3200" dirty="0" smtClean="0">
                <a:latin typeface="Comic Sans MS" pitchFamily="66" charset="0"/>
              </a:rPr>
              <a:t>Sulfur Cycle</a:t>
            </a:r>
          </a:p>
        </p:txBody>
      </p:sp>
      <p:sp>
        <p:nvSpPr>
          <p:cNvPr id="82947" name="Rectangle 3"/>
          <p:cNvSpPr>
            <a:spLocks noGrp="1" noChangeArrowheads="1"/>
          </p:cNvSpPr>
          <p:nvPr>
            <p:ph type="body" idx="1"/>
          </p:nvPr>
        </p:nvSpPr>
        <p:spPr>
          <a:xfrm>
            <a:off x="457200" y="1143000"/>
            <a:ext cx="8229600" cy="4987925"/>
          </a:xfrm>
        </p:spPr>
        <p:txBody>
          <a:bodyPr/>
          <a:lstStyle/>
          <a:p>
            <a:pPr eaLnBrk="1" hangingPunct="1">
              <a:buFont typeface="Wingdings" charset="2"/>
              <a:buChar char="n"/>
              <a:defRPr/>
            </a:pPr>
            <a:r>
              <a:rPr lang="en-US" sz="2400" dirty="0" smtClean="0">
                <a:latin typeface="Comic Sans MS" pitchFamily="66" charset="0"/>
              </a:rPr>
              <a:t>Gaseous Cycle</a:t>
            </a:r>
          </a:p>
          <a:p>
            <a:pPr eaLnBrk="1" hangingPunct="1">
              <a:buFont typeface="Wingdings" charset="2"/>
              <a:buChar char="n"/>
              <a:defRPr/>
            </a:pPr>
            <a:r>
              <a:rPr lang="en-US" sz="2400" dirty="0" smtClean="0">
                <a:latin typeface="Comic Sans MS" pitchFamily="66" charset="0"/>
              </a:rPr>
              <a:t>Major Store – rocks – Fe</a:t>
            </a:r>
            <a:r>
              <a:rPr lang="en-US" sz="2400" baseline="-25000" dirty="0" smtClean="0">
                <a:latin typeface="Comic Sans MS" pitchFamily="66" charset="0"/>
              </a:rPr>
              <a:t>2</a:t>
            </a:r>
            <a:r>
              <a:rPr lang="en-US" sz="2400" dirty="0" smtClean="0">
                <a:latin typeface="Comic Sans MS" pitchFamily="66" charset="0"/>
              </a:rPr>
              <a:t>S or CaSO</a:t>
            </a:r>
            <a:r>
              <a:rPr lang="en-US" sz="2400" baseline="-25000" dirty="0" smtClean="0">
                <a:latin typeface="Comic Sans MS" pitchFamily="66" charset="0"/>
              </a:rPr>
              <a:t>4</a:t>
            </a:r>
          </a:p>
          <a:p>
            <a:pPr eaLnBrk="1" hangingPunct="1">
              <a:buFont typeface="Wingdings" charset="2"/>
              <a:buChar char="n"/>
              <a:defRPr/>
            </a:pPr>
            <a:r>
              <a:rPr lang="en-US" sz="2400" dirty="0" smtClean="0">
                <a:latin typeface="Comic Sans MS" pitchFamily="66" charset="0"/>
              </a:rPr>
              <a:t>Natural Sources</a:t>
            </a:r>
          </a:p>
          <a:p>
            <a:pPr lvl="1" eaLnBrk="1" hangingPunct="1">
              <a:defRPr/>
            </a:pPr>
            <a:r>
              <a:rPr lang="en-US" sz="2000" dirty="0" smtClean="0">
                <a:latin typeface="Comic Sans MS" pitchFamily="66" charset="0"/>
              </a:rPr>
              <a:t>Volcanoes – SO</a:t>
            </a:r>
            <a:r>
              <a:rPr lang="en-US" sz="2000" baseline="-25000" dirty="0" smtClean="0">
                <a:latin typeface="Comic Sans MS" pitchFamily="66" charset="0"/>
              </a:rPr>
              <a:t>2</a:t>
            </a:r>
            <a:r>
              <a:rPr lang="en-US" sz="2000" dirty="0" smtClean="0">
                <a:latin typeface="Comic Sans MS" pitchFamily="66" charset="0"/>
              </a:rPr>
              <a:t>  </a:t>
            </a:r>
            <a:r>
              <a:rPr lang="en-US" sz="2000" dirty="0" smtClean="0">
                <a:latin typeface="Comic Sans MS" pitchFamily="66" charset="0"/>
                <a:sym typeface="Wingdings" pitchFamily="2" charset="2"/>
              </a:rPr>
              <a:t> H</a:t>
            </a:r>
            <a:r>
              <a:rPr lang="en-US" sz="2000" baseline="-25000" dirty="0" smtClean="0">
                <a:latin typeface="Comic Sans MS" pitchFamily="66" charset="0"/>
                <a:sym typeface="Wingdings" pitchFamily="2" charset="2"/>
              </a:rPr>
              <a:t>2</a:t>
            </a:r>
            <a:r>
              <a:rPr lang="en-US" sz="2000" dirty="0" smtClean="0">
                <a:latin typeface="Comic Sans MS" pitchFamily="66" charset="0"/>
                <a:sym typeface="Wingdings" pitchFamily="2" charset="2"/>
              </a:rPr>
              <a:t> SO</a:t>
            </a:r>
            <a:r>
              <a:rPr lang="en-US" sz="2000" baseline="-25000" dirty="0" smtClean="0">
                <a:latin typeface="Comic Sans MS" pitchFamily="66" charset="0"/>
                <a:sym typeface="Wingdings" pitchFamily="2" charset="2"/>
              </a:rPr>
              <a:t>4 </a:t>
            </a:r>
            <a:endParaRPr lang="en-US" sz="2000" dirty="0" smtClean="0">
              <a:latin typeface="Comic Sans MS" pitchFamily="66" charset="0"/>
              <a:sym typeface="Wingdings" pitchFamily="2" charset="2"/>
            </a:endParaRPr>
          </a:p>
          <a:p>
            <a:pPr lvl="1" eaLnBrk="1" hangingPunct="1">
              <a:defRPr/>
            </a:pPr>
            <a:r>
              <a:rPr lang="en-US" sz="2000" dirty="0" smtClean="0">
                <a:latin typeface="Comic Sans MS" pitchFamily="66" charset="0"/>
                <a:sym typeface="Wingdings" pitchFamily="2" charset="2"/>
              </a:rPr>
              <a:t> DMS – </a:t>
            </a:r>
            <a:r>
              <a:rPr lang="en-US" sz="2000" dirty="0" err="1" smtClean="0">
                <a:latin typeface="Comic Sans MS" pitchFamily="66" charset="0"/>
                <a:sym typeface="Wingdings" pitchFamily="2" charset="2"/>
              </a:rPr>
              <a:t>dimethyl</a:t>
            </a:r>
            <a:r>
              <a:rPr lang="en-US" sz="2000" dirty="0" smtClean="0">
                <a:latin typeface="Comic Sans MS" pitchFamily="66" charset="0"/>
                <a:sym typeface="Wingdings" pitchFamily="2" charset="2"/>
              </a:rPr>
              <a:t> sulfide from the ocean</a:t>
            </a:r>
          </a:p>
          <a:p>
            <a:pPr lvl="1" eaLnBrk="1" hangingPunct="1">
              <a:defRPr/>
            </a:pPr>
            <a:r>
              <a:rPr lang="en-US" sz="2000" dirty="0" smtClean="0">
                <a:latin typeface="Comic Sans MS" pitchFamily="66" charset="0"/>
                <a:sym typeface="Wingdings" pitchFamily="2" charset="2"/>
              </a:rPr>
              <a:t>H</a:t>
            </a:r>
            <a:r>
              <a:rPr lang="en-US" sz="2000" baseline="-25000" dirty="0" smtClean="0">
                <a:latin typeface="Comic Sans MS" pitchFamily="66" charset="0"/>
                <a:sym typeface="Wingdings" pitchFamily="2" charset="2"/>
              </a:rPr>
              <a:t>2</a:t>
            </a:r>
            <a:r>
              <a:rPr lang="en-US" sz="2000" dirty="0" smtClean="0">
                <a:latin typeface="Comic Sans MS" pitchFamily="66" charset="0"/>
                <a:sym typeface="Wingdings" pitchFamily="2" charset="2"/>
              </a:rPr>
              <a:t>S from decay</a:t>
            </a:r>
            <a:endParaRPr lang="en-US" sz="2000" dirty="0" smtClean="0">
              <a:latin typeface="Comic Sans MS" pitchFamily="66" charset="0"/>
            </a:endParaRPr>
          </a:p>
          <a:p>
            <a:pPr eaLnBrk="1" hangingPunct="1">
              <a:buFont typeface="Wingdings" charset="2"/>
              <a:buChar char="n"/>
              <a:defRPr/>
            </a:pPr>
            <a:r>
              <a:rPr lang="en-US" sz="2400" dirty="0" smtClean="0">
                <a:latin typeface="Comic Sans MS" pitchFamily="66" charset="0"/>
              </a:rPr>
              <a:t>Human Impacts</a:t>
            </a:r>
          </a:p>
          <a:p>
            <a:pPr lvl="1" eaLnBrk="1" hangingPunct="1">
              <a:defRPr/>
            </a:pPr>
            <a:r>
              <a:rPr lang="en-US" sz="2000" dirty="0" smtClean="0">
                <a:latin typeface="Comic Sans MS" pitchFamily="66" charset="0"/>
              </a:rPr>
              <a:t>Combustion of coal and petroleum release </a:t>
            </a:r>
            <a:r>
              <a:rPr lang="en-US" sz="2000" dirty="0" err="1" smtClean="0">
                <a:latin typeface="Comic Sans MS" pitchFamily="66" charset="0"/>
              </a:rPr>
              <a:t>SO</a:t>
            </a:r>
            <a:r>
              <a:rPr lang="en-US" sz="2000" baseline="-25000" dirty="0" err="1" smtClean="0">
                <a:latin typeface="Comic Sans MS" pitchFamily="66" charset="0"/>
              </a:rPr>
              <a:t>x</a:t>
            </a:r>
            <a:r>
              <a:rPr lang="en-US" sz="2000" dirty="0" smtClean="0">
                <a:latin typeface="Comic Sans MS" pitchFamily="66" charset="0"/>
              </a:rPr>
              <a:t> </a:t>
            </a:r>
            <a:r>
              <a:rPr lang="en-US" sz="2000" dirty="0" smtClean="0">
                <a:latin typeface="Comic Sans MS" pitchFamily="66" charset="0"/>
                <a:sym typeface="Wingdings" pitchFamily="2" charset="2"/>
              </a:rPr>
              <a:t> leads to the formation of H</a:t>
            </a:r>
            <a:r>
              <a:rPr lang="en-US" sz="2000" baseline="-25000" dirty="0" smtClean="0">
                <a:latin typeface="Comic Sans MS" pitchFamily="66" charset="0"/>
                <a:sym typeface="Wingdings" pitchFamily="2" charset="2"/>
              </a:rPr>
              <a:t>2</a:t>
            </a:r>
            <a:r>
              <a:rPr lang="en-US" sz="2000" dirty="0" smtClean="0">
                <a:latin typeface="Comic Sans MS" pitchFamily="66" charset="0"/>
                <a:sym typeface="Wingdings" pitchFamily="2" charset="2"/>
              </a:rPr>
              <a:t>SO</a:t>
            </a:r>
            <a:r>
              <a:rPr lang="en-US" sz="2000" baseline="-25000" dirty="0" smtClean="0">
                <a:latin typeface="Comic Sans MS" pitchFamily="66" charset="0"/>
                <a:sym typeface="Wingdings" pitchFamily="2" charset="2"/>
              </a:rPr>
              <a:t>4</a:t>
            </a:r>
            <a:r>
              <a:rPr lang="en-US" sz="2000" dirty="0" smtClean="0">
                <a:latin typeface="Comic Sans MS" pitchFamily="66" charset="0"/>
                <a:sym typeface="Wingdings" pitchFamily="2" charset="2"/>
              </a:rPr>
              <a:t>  contributes to the formation of acid rain</a:t>
            </a:r>
          </a:p>
          <a:p>
            <a:pPr lvl="1" eaLnBrk="1" hangingPunct="1">
              <a:defRPr/>
            </a:pPr>
            <a:r>
              <a:rPr lang="en-US" sz="2000" dirty="0" smtClean="0">
                <a:latin typeface="Comic Sans MS" pitchFamily="66" charset="0"/>
                <a:sym typeface="Wingdings" pitchFamily="2" charset="2"/>
              </a:rPr>
              <a:t>Smelting operation</a:t>
            </a:r>
          </a:p>
          <a:p>
            <a:pPr lvl="1" eaLnBrk="1" hangingPunct="1">
              <a:defRPr/>
            </a:pPr>
            <a:r>
              <a:rPr lang="en-US" sz="2400" dirty="0" smtClean="0">
                <a:latin typeface="Comic Sans MS" pitchFamily="66" charset="0"/>
              </a:rPr>
              <a:t>Ice core samples </a:t>
            </a:r>
            <a:r>
              <a:rPr lang="en-US" sz="2400" dirty="0" smtClean="0">
                <a:latin typeface="Comic Sans MS" pitchFamily="66" charset="0"/>
                <a:sym typeface="Wingdings" pitchFamily="2" charset="2"/>
              </a:rPr>
              <a:t> large increase in S since the industrial revolution</a:t>
            </a:r>
            <a:r>
              <a:rPr lang="en-US" sz="2400" dirty="0" smtClean="0">
                <a:latin typeface="Comic Sans MS" pitchFamily="66" charset="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865187"/>
          </a:xfrm>
        </p:spPr>
        <p:txBody>
          <a:bodyPr/>
          <a:lstStyle/>
          <a:p>
            <a:pPr eaLnBrk="1" hangingPunct="1">
              <a:defRPr/>
            </a:pPr>
            <a:r>
              <a:rPr lang="en-US" sz="3200" dirty="0" smtClean="0">
                <a:latin typeface="Comic Sans MS" pitchFamily="66" charset="0"/>
              </a:rPr>
              <a:t>Sulfur Cycle</a:t>
            </a:r>
          </a:p>
        </p:txBody>
      </p:sp>
      <p:pic>
        <p:nvPicPr>
          <p:cNvPr id="14339" name="Content Placeholder 3" descr="sulfur cycle.jpg"/>
          <p:cNvPicPr>
            <a:picLocks noGrp="1" noChangeAspect="1"/>
          </p:cNvPicPr>
          <p:nvPr>
            <p:ph idx="1"/>
          </p:nvPr>
        </p:nvPicPr>
        <p:blipFill>
          <a:blip r:embed="rId2" cstate="print"/>
          <a:srcRect/>
          <a:stretch>
            <a:fillRect/>
          </a:stretch>
        </p:blipFill>
        <p:spPr>
          <a:xfrm>
            <a:off x="1066800" y="990600"/>
            <a:ext cx="7010400" cy="563880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277813"/>
            <a:ext cx="8229600" cy="636587"/>
          </a:xfrm>
        </p:spPr>
        <p:txBody>
          <a:bodyPr/>
          <a:lstStyle/>
          <a:p>
            <a:pPr eaLnBrk="1" hangingPunct="1">
              <a:defRPr/>
            </a:pPr>
            <a:r>
              <a:rPr lang="en-US" sz="3200" dirty="0" smtClean="0">
                <a:latin typeface="Comic Sans MS" pitchFamily="66" charset="0"/>
              </a:rPr>
              <a:t>Phosphorous Cycle</a:t>
            </a:r>
          </a:p>
        </p:txBody>
      </p:sp>
      <p:sp>
        <p:nvSpPr>
          <p:cNvPr id="83971" name="Rectangle 3"/>
          <p:cNvSpPr>
            <a:spLocks noGrp="1" noChangeArrowheads="1"/>
          </p:cNvSpPr>
          <p:nvPr>
            <p:ph type="body" idx="1"/>
          </p:nvPr>
        </p:nvSpPr>
        <p:spPr>
          <a:xfrm>
            <a:off x="457200" y="1143000"/>
            <a:ext cx="8229600" cy="5334000"/>
          </a:xfrm>
        </p:spPr>
        <p:txBody>
          <a:bodyPr/>
          <a:lstStyle/>
          <a:p>
            <a:pPr eaLnBrk="1" hangingPunct="1">
              <a:buFont typeface="Wingdings" charset="2"/>
              <a:buChar char="n"/>
              <a:defRPr/>
            </a:pPr>
            <a:r>
              <a:rPr lang="en-US" sz="2000" dirty="0" smtClean="0">
                <a:latin typeface="Comic Sans MS" pitchFamily="66" charset="0"/>
              </a:rPr>
              <a:t>Sedimentary Cycle</a:t>
            </a:r>
          </a:p>
          <a:p>
            <a:pPr eaLnBrk="1" hangingPunct="1">
              <a:buFont typeface="Wingdings" charset="2"/>
              <a:buChar char="n"/>
              <a:defRPr/>
            </a:pPr>
            <a:r>
              <a:rPr lang="en-US" sz="2000" dirty="0" smtClean="0">
                <a:latin typeface="Comic Sans MS" pitchFamily="66" charset="0"/>
              </a:rPr>
              <a:t>Major Stores</a:t>
            </a:r>
          </a:p>
          <a:p>
            <a:pPr lvl="1" eaLnBrk="1" hangingPunct="1">
              <a:defRPr/>
            </a:pPr>
            <a:r>
              <a:rPr lang="en-US" sz="1800" dirty="0" smtClean="0">
                <a:latin typeface="Comic Sans MS" pitchFamily="66" charset="0"/>
              </a:rPr>
              <a:t>Phosphate rock</a:t>
            </a:r>
          </a:p>
          <a:p>
            <a:pPr lvl="1" eaLnBrk="1" hangingPunct="1">
              <a:defRPr/>
            </a:pPr>
            <a:r>
              <a:rPr lang="en-US" sz="1800" dirty="0" smtClean="0">
                <a:latin typeface="Comic Sans MS" pitchFamily="66" charset="0"/>
              </a:rPr>
              <a:t>Marine sediments</a:t>
            </a:r>
          </a:p>
          <a:p>
            <a:pPr eaLnBrk="1" hangingPunct="1">
              <a:buFont typeface="Wingdings" charset="2"/>
              <a:buChar char="n"/>
              <a:defRPr/>
            </a:pPr>
            <a:r>
              <a:rPr lang="en-US" sz="2000" dirty="0" smtClean="0">
                <a:latin typeface="Comic Sans MS" pitchFamily="66" charset="0"/>
              </a:rPr>
              <a:t>Mined as the mineral apatite – Ca</a:t>
            </a:r>
            <a:r>
              <a:rPr lang="en-US" sz="2000" baseline="-25000" dirty="0" smtClean="0">
                <a:latin typeface="Comic Sans MS" pitchFamily="66" charset="0"/>
              </a:rPr>
              <a:t>3</a:t>
            </a:r>
            <a:r>
              <a:rPr lang="en-US" sz="2000" dirty="0" smtClean="0">
                <a:latin typeface="Comic Sans MS" pitchFamily="66" charset="0"/>
              </a:rPr>
              <a:t>(PO</a:t>
            </a:r>
            <a:r>
              <a:rPr lang="en-US" sz="2000" baseline="-25000" dirty="0" smtClean="0">
                <a:latin typeface="Comic Sans MS" pitchFamily="66" charset="0"/>
              </a:rPr>
              <a:t>4</a:t>
            </a:r>
            <a:r>
              <a:rPr lang="en-US" sz="2000" dirty="0" smtClean="0">
                <a:latin typeface="Comic Sans MS" pitchFamily="66" charset="0"/>
              </a:rPr>
              <a:t>)</a:t>
            </a:r>
            <a:r>
              <a:rPr lang="en-US" sz="2000" baseline="-25000" dirty="0" smtClean="0">
                <a:latin typeface="Comic Sans MS" pitchFamily="66" charset="0"/>
              </a:rPr>
              <a:t>2</a:t>
            </a:r>
            <a:r>
              <a:rPr lang="en-US" sz="2000" dirty="0" smtClean="0">
                <a:latin typeface="Comic Sans MS" pitchFamily="66" charset="0"/>
              </a:rPr>
              <a:t> (largest mine near Tampa, FL)</a:t>
            </a:r>
          </a:p>
          <a:p>
            <a:pPr eaLnBrk="1" hangingPunct="1">
              <a:buFont typeface="Wingdings" charset="2"/>
              <a:buChar char="n"/>
              <a:defRPr/>
            </a:pPr>
            <a:r>
              <a:rPr lang="en-US" sz="2000" dirty="0" smtClean="0">
                <a:latin typeface="Comic Sans MS" pitchFamily="66" charset="0"/>
              </a:rPr>
              <a:t>Guano</a:t>
            </a:r>
          </a:p>
          <a:p>
            <a:pPr eaLnBrk="1" hangingPunct="1">
              <a:buFont typeface="Wingdings" charset="2"/>
              <a:buChar char="n"/>
              <a:defRPr/>
            </a:pPr>
            <a:r>
              <a:rPr lang="en-US" sz="2000" dirty="0" smtClean="0">
                <a:latin typeface="Comic Sans MS" pitchFamily="66" charset="0"/>
              </a:rPr>
              <a:t>Limiting nutrient in freshwater ecosystems</a:t>
            </a:r>
          </a:p>
          <a:p>
            <a:pPr eaLnBrk="1" hangingPunct="1">
              <a:buFont typeface="Wingdings" charset="2"/>
              <a:buChar char="n"/>
              <a:defRPr/>
            </a:pPr>
            <a:r>
              <a:rPr lang="en-US" sz="2000" dirty="0" smtClean="0">
                <a:latin typeface="Comic Sans MS" pitchFamily="66" charset="0"/>
              </a:rPr>
              <a:t>Fixed by </a:t>
            </a:r>
            <a:r>
              <a:rPr lang="en-US" sz="2000" dirty="0" err="1" smtClean="0">
                <a:latin typeface="Comic Sans MS" pitchFamily="66" charset="0"/>
              </a:rPr>
              <a:t>mycorrihizae</a:t>
            </a:r>
            <a:r>
              <a:rPr lang="en-US" sz="2000" dirty="0" smtClean="0">
                <a:latin typeface="Comic Sans MS" pitchFamily="66" charset="0"/>
              </a:rPr>
              <a:t> fungi (keystone species)</a:t>
            </a:r>
          </a:p>
          <a:p>
            <a:pPr eaLnBrk="1" hangingPunct="1">
              <a:buFont typeface="Wingdings" charset="2"/>
              <a:buChar char="n"/>
              <a:defRPr/>
            </a:pPr>
            <a:r>
              <a:rPr lang="en-US" sz="2000" dirty="0" smtClean="0">
                <a:latin typeface="Comic Sans MS" pitchFamily="66" charset="0"/>
              </a:rPr>
              <a:t>Human impacts</a:t>
            </a:r>
          </a:p>
          <a:p>
            <a:pPr lvl="1" eaLnBrk="1" hangingPunct="1">
              <a:defRPr/>
            </a:pPr>
            <a:r>
              <a:rPr lang="en-US" sz="1700" dirty="0" smtClean="0">
                <a:latin typeface="Comic Sans MS" pitchFamily="66" charset="0"/>
              </a:rPr>
              <a:t>Removing phosphorous faster then it can be replenished in through the phosphorous cycle – non renewable resource</a:t>
            </a:r>
          </a:p>
          <a:p>
            <a:pPr lvl="1" eaLnBrk="1" hangingPunct="1">
              <a:defRPr/>
            </a:pPr>
            <a:r>
              <a:rPr lang="en-US" sz="1700" dirty="0" smtClean="0">
                <a:latin typeface="Comic Sans MS" pitchFamily="66" charset="0"/>
              </a:rPr>
              <a:t>Fertilizers </a:t>
            </a:r>
            <a:r>
              <a:rPr lang="en-US" sz="1700" dirty="0" smtClean="0">
                <a:latin typeface="Comic Sans MS" pitchFamily="66" charset="0"/>
                <a:sym typeface="Wingdings" pitchFamily="2" charset="2"/>
              </a:rPr>
              <a:t> Excess nutrients  </a:t>
            </a:r>
            <a:r>
              <a:rPr lang="en-US" sz="1700" dirty="0" err="1" smtClean="0">
                <a:latin typeface="Comic Sans MS" pitchFamily="66" charset="0"/>
                <a:sym typeface="Wingdings" pitchFamily="2" charset="2"/>
              </a:rPr>
              <a:t>eutrophication</a:t>
            </a:r>
            <a:r>
              <a:rPr lang="en-US" sz="1700" dirty="0" smtClean="0">
                <a:latin typeface="Comic Sans MS" pitchFamily="66" charset="0"/>
                <a:sym typeface="Wingdings" pitchFamily="2" charset="2"/>
              </a:rPr>
              <a:t>  algae blooms  dead algae are decomposed  declines in DO  potential death of fish</a:t>
            </a:r>
          </a:p>
          <a:p>
            <a:pPr lvl="1" eaLnBrk="1" hangingPunct="1">
              <a:defRPr/>
            </a:pPr>
            <a:r>
              <a:rPr lang="en-US" sz="1700" dirty="0" smtClean="0">
                <a:latin typeface="Comic Sans MS" pitchFamily="66" charset="0"/>
                <a:sym typeface="Wingdings" pitchFamily="2" charset="2"/>
              </a:rPr>
              <a:t>Phosphate containing detergents</a:t>
            </a:r>
            <a:endParaRPr lang="en-US" sz="1700" dirty="0" smtClean="0">
              <a:latin typeface="Comic Sans MS" pitchFamily="66" charset="0"/>
            </a:endParaRPr>
          </a:p>
          <a:p>
            <a:pPr lvl="1" eaLnBrk="1" hangingPunct="1">
              <a:defRPr/>
            </a:pPr>
            <a:endParaRPr lang="en-US" sz="1600" dirty="0" smtClean="0">
              <a:latin typeface="Comic Sans MS" pitchFamily="66" charset="0"/>
            </a:endParaRPr>
          </a:p>
          <a:p>
            <a:pPr lvl="1" eaLnBrk="1" hangingPunct="1">
              <a:buFontTx/>
              <a:buNone/>
              <a:defRPr/>
            </a:pPr>
            <a:endParaRPr lang="en-US" sz="1600" dirty="0" smtClean="0">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865187"/>
          </a:xfrm>
        </p:spPr>
        <p:txBody>
          <a:bodyPr/>
          <a:lstStyle/>
          <a:p>
            <a:pPr eaLnBrk="1" hangingPunct="1">
              <a:defRPr/>
            </a:pPr>
            <a:r>
              <a:rPr lang="en-US" sz="3200" dirty="0" smtClean="0">
                <a:latin typeface="Comic Sans MS" pitchFamily="66" charset="0"/>
              </a:rPr>
              <a:t>Phosphorous Cycle with Fluxes</a:t>
            </a:r>
          </a:p>
        </p:txBody>
      </p:sp>
      <p:pic>
        <p:nvPicPr>
          <p:cNvPr id="16387" name="Content Placeholder 3" descr="Phosphorous cycle.bmp"/>
          <p:cNvPicPr>
            <a:picLocks noGrp="1" noChangeAspect="1"/>
          </p:cNvPicPr>
          <p:nvPr>
            <p:ph idx="1"/>
          </p:nvPr>
        </p:nvPicPr>
        <p:blipFill>
          <a:blip r:embed="rId2" cstate="print"/>
          <a:srcRect/>
          <a:stretch>
            <a:fillRect/>
          </a:stretch>
        </p:blipFill>
        <p:spPr>
          <a:xfrm>
            <a:off x="457200" y="1066800"/>
            <a:ext cx="8229600" cy="561022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www.shmoop.com/images/biology/biobook_eco_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132" y="838200"/>
            <a:ext cx="8077200" cy="5831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403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Nitrogen and Phosphorous</a:t>
            </a:r>
            <a:endParaRPr lang="en-US" dirty="0"/>
          </a:p>
        </p:txBody>
      </p:sp>
      <p:sp>
        <p:nvSpPr>
          <p:cNvPr id="3" name="Content Placeholder 2"/>
          <p:cNvSpPr>
            <a:spLocks noGrp="1"/>
          </p:cNvSpPr>
          <p:nvPr>
            <p:ph idx="1"/>
          </p:nvPr>
        </p:nvSpPr>
        <p:spPr>
          <a:xfrm>
            <a:off x="457200" y="1295400"/>
            <a:ext cx="8229600" cy="4835525"/>
          </a:xfrm>
        </p:spPr>
        <p:txBody>
          <a:bodyPr/>
          <a:lstStyle/>
          <a:p>
            <a:r>
              <a:rPr lang="en-US" sz="1800" dirty="0">
                <a:effectLst/>
              </a:rPr>
              <a:t>Nutrient rich water entering a wetland may result in increased primary production which, in turn, may alter the light conditions for submerged aquatic plants, sometimes to the point where they cannot survive. This may lead to a complete change in the ecology of the wetland from one dominated by submerged </a:t>
            </a:r>
            <a:r>
              <a:rPr lang="en-US" sz="1800" u="sng" dirty="0" err="1">
                <a:effectLst/>
                <a:hlinkClick r:id="rId2"/>
              </a:rPr>
              <a:t>macrophytes</a:t>
            </a:r>
            <a:r>
              <a:rPr lang="en-US" sz="1800" dirty="0">
                <a:effectLst/>
              </a:rPr>
              <a:t> to one dominated by phytoplankton. This has numerous flow-on effects on the biota of the wetland. The death of submerged plants leaves a large pool of organic matter to be decomposed, greatly reducing dissolved oxygen levels</a:t>
            </a:r>
            <a:r>
              <a:rPr lang="en-US" sz="1800" dirty="0" smtClean="0">
                <a:effectLst/>
              </a:rPr>
              <a:t>.</a:t>
            </a:r>
          </a:p>
          <a:p>
            <a:endParaRPr lang="en-US" sz="1800" dirty="0">
              <a:effectLst/>
            </a:endParaRPr>
          </a:p>
          <a:p>
            <a:endParaRPr lang="en-US"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886200"/>
            <a:ext cx="2819400" cy="2831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248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US" sz="3200" smtClean="0">
                <a:latin typeface="Comic Sans MS" pitchFamily="66" charset="0"/>
              </a:rPr>
              <a:t>Nutrient Cycling – Biogeochemical Cycles</a:t>
            </a:r>
          </a:p>
        </p:txBody>
      </p:sp>
      <p:sp>
        <p:nvSpPr>
          <p:cNvPr id="79875" name="Rectangle 3"/>
          <p:cNvSpPr>
            <a:spLocks noGrp="1" noChangeArrowheads="1"/>
          </p:cNvSpPr>
          <p:nvPr>
            <p:ph type="body" idx="1"/>
          </p:nvPr>
        </p:nvSpPr>
        <p:spPr>
          <a:xfrm>
            <a:off x="457200" y="1295400"/>
            <a:ext cx="8229600" cy="4800600"/>
          </a:xfrm>
        </p:spPr>
        <p:txBody>
          <a:bodyPr/>
          <a:lstStyle/>
          <a:p>
            <a:pPr eaLnBrk="1" hangingPunct="1">
              <a:lnSpc>
                <a:spcPct val="80000"/>
              </a:lnSpc>
              <a:buFont typeface="Wingdings" charset="2"/>
              <a:buChar char="n"/>
              <a:defRPr/>
            </a:pPr>
            <a:r>
              <a:rPr lang="en-US" sz="2400" dirty="0" smtClean="0">
                <a:latin typeface="Comic Sans MS" pitchFamily="66" charset="0"/>
              </a:rPr>
              <a:t>Building blocks of life macronutrients (CHOPNS)</a:t>
            </a:r>
          </a:p>
          <a:p>
            <a:pPr lvl="1" eaLnBrk="1" hangingPunct="1">
              <a:lnSpc>
                <a:spcPct val="80000"/>
              </a:lnSpc>
              <a:defRPr/>
            </a:pPr>
            <a:r>
              <a:rPr lang="en-US" sz="2000" dirty="0" smtClean="0">
                <a:latin typeface="Comic Sans MS" pitchFamily="66" charset="0"/>
              </a:rPr>
              <a:t>Carbon </a:t>
            </a:r>
            <a:r>
              <a:rPr lang="en-US" sz="2000" dirty="0" smtClean="0">
                <a:latin typeface="Comic Sans MS" pitchFamily="66" charset="0"/>
                <a:sym typeface="Wingdings" charset="2"/>
              </a:rPr>
              <a:t> base for organic life forms; carbohydrates, proteins, nucleic acids, lipids</a:t>
            </a:r>
          </a:p>
          <a:p>
            <a:pPr lvl="1" eaLnBrk="1" hangingPunct="1">
              <a:lnSpc>
                <a:spcPct val="80000"/>
              </a:lnSpc>
              <a:defRPr/>
            </a:pPr>
            <a:r>
              <a:rPr lang="en-US" sz="2000" dirty="0" smtClean="0">
                <a:latin typeface="Comic Sans MS" pitchFamily="66" charset="0"/>
                <a:sym typeface="Wingdings" charset="2"/>
              </a:rPr>
              <a:t>Hydrogen  hydrogen bonding (only with N, O, and F)</a:t>
            </a:r>
          </a:p>
          <a:p>
            <a:pPr lvl="1" eaLnBrk="1" hangingPunct="1">
              <a:lnSpc>
                <a:spcPct val="80000"/>
              </a:lnSpc>
              <a:defRPr/>
            </a:pPr>
            <a:r>
              <a:rPr lang="en-US" sz="2000" dirty="0" smtClean="0">
                <a:latin typeface="Comic Sans MS" pitchFamily="66" charset="0"/>
                <a:sym typeface="Wingdings" charset="2"/>
              </a:rPr>
              <a:t>Oxygen  aerobic respiration</a:t>
            </a:r>
          </a:p>
          <a:p>
            <a:pPr lvl="1" eaLnBrk="1" hangingPunct="1">
              <a:lnSpc>
                <a:spcPct val="80000"/>
              </a:lnSpc>
              <a:defRPr/>
            </a:pPr>
            <a:r>
              <a:rPr lang="en-US" sz="2000" dirty="0" smtClean="0">
                <a:latin typeface="Comic Sans MS" pitchFamily="66" charset="0"/>
                <a:sym typeface="Wingdings" charset="2"/>
              </a:rPr>
              <a:t>Phosphorus  limiting factor in aquatic systems; teeth and bones; ATP</a:t>
            </a:r>
          </a:p>
          <a:p>
            <a:pPr lvl="1" eaLnBrk="1" hangingPunct="1">
              <a:lnSpc>
                <a:spcPct val="80000"/>
              </a:lnSpc>
              <a:defRPr/>
            </a:pPr>
            <a:r>
              <a:rPr lang="en-US" sz="2000" dirty="0" smtClean="0">
                <a:latin typeface="Comic Sans MS" pitchFamily="66" charset="0"/>
                <a:sym typeface="Wingdings" charset="2"/>
              </a:rPr>
              <a:t>Nitrogen  DNA, proteins; plant nutrient; limiting factor in marine systems</a:t>
            </a:r>
          </a:p>
          <a:p>
            <a:pPr lvl="1" eaLnBrk="1" hangingPunct="1">
              <a:lnSpc>
                <a:spcPct val="80000"/>
              </a:lnSpc>
              <a:defRPr/>
            </a:pPr>
            <a:r>
              <a:rPr lang="en-US" sz="2000" dirty="0" smtClean="0">
                <a:latin typeface="Comic Sans MS" pitchFamily="66" charset="0"/>
                <a:sym typeface="Wingdings" charset="2"/>
              </a:rPr>
              <a:t>Sulfur  DNA, proteins</a:t>
            </a:r>
          </a:p>
          <a:p>
            <a:pPr lvl="1" eaLnBrk="1" hangingPunct="1">
              <a:lnSpc>
                <a:spcPct val="80000"/>
              </a:lnSpc>
              <a:buFontTx/>
              <a:buNone/>
              <a:defRPr/>
            </a:pPr>
            <a:endParaRPr lang="en-US" sz="2000" dirty="0" smtClean="0">
              <a:latin typeface="Comic Sans MS" pitchFamily="66" charset="0"/>
              <a:sym typeface="Wingdings" charset="2"/>
            </a:endParaRPr>
          </a:p>
          <a:p>
            <a:pPr eaLnBrk="1" hangingPunct="1">
              <a:lnSpc>
                <a:spcPct val="80000"/>
              </a:lnSpc>
              <a:buFont typeface="Wingdings" charset="2"/>
              <a:buChar char="n"/>
              <a:defRPr/>
            </a:pPr>
            <a:r>
              <a:rPr lang="en-US" sz="2400" dirty="0" smtClean="0">
                <a:latin typeface="Comic Sans MS" pitchFamily="66" charset="0"/>
              </a:rPr>
              <a:t>Types of Cycles</a:t>
            </a:r>
          </a:p>
          <a:p>
            <a:pPr lvl="1" eaLnBrk="1" hangingPunct="1">
              <a:lnSpc>
                <a:spcPct val="80000"/>
              </a:lnSpc>
              <a:defRPr/>
            </a:pPr>
            <a:r>
              <a:rPr lang="en-US" sz="2000" dirty="0" smtClean="0">
                <a:latin typeface="Comic Sans MS" pitchFamily="66" charset="0"/>
              </a:rPr>
              <a:t>Gaseous </a:t>
            </a:r>
            <a:r>
              <a:rPr lang="en-US" sz="2000" dirty="0" smtClean="0">
                <a:latin typeface="Comic Sans MS" pitchFamily="66" charset="0"/>
                <a:sym typeface="Wingdings" charset="2"/>
              </a:rPr>
              <a:t> C, O, N, S, H</a:t>
            </a:r>
            <a:r>
              <a:rPr lang="en-US" sz="2000" baseline="-25000" dirty="0" smtClean="0">
                <a:latin typeface="Comic Sans MS" pitchFamily="66" charset="0"/>
                <a:sym typeface="Wingdings" charset="2"/>
              </a:rPr>
              <a:t>2</a:t>
            </a:r>
            <a:r>
              <a:rPr lang="en-US" sz="2000" dirty="0" smtClean="0">
                <a:latin typeface="Comic Sans MS" pitchFamily="66" charset="0"/>
                <a:sym typeface="Wingdings" charset="2"/>
              </a:rPr>
              <a:t>O</a:t>
            </a:r>
          </a:p>
          <a:p>
            <a:pPr lvl="1" eaLnBrk="1" hangingPunct="1">
              <a:lnSpc>
                <a:spcPct val="80000"/>
              </a:lnSpc>
              <a:defRPr/>
            </a:pPr>
            <a:r>
              <a:rPr lang="en-US" sz="2000" dirty="0" smtClean="0">
                <a:latin typeface="Comic Sans MS" pitchFamily="66" charset="0"/>
                <a:sym typeface="Wingdings" charset="2"/>
              </a:rPr>
              <a:t>Sedimentary  P</a:t>
            </a:r>
            <a:endParaRPr lang="en-US" sz="2000" dirty="0" smtClean="0">
              <a:latin typeface="Comic Sans MS" pitchFamily="66" charset="0"/>
            </a:endParaRPr>
          </a:p>
          <a:p>
            <a:pPr lvl="1" eaLnBrk="1" hangingPunct="1">
              <a:lnSpc>
                <a:spcPct val="80000"/>
              </a:lnSpc>
              <a:buFontTx/>
              <a:buNone/>
              <a:defRPr/>
            </a:pPr>
            <a:endParaRPr lang="en-US" sz="2000" dirty="0" smtClean="0">
              <a:latin typeface="Comic Sans MS" pitchFamily="66" charset="0"/>
              <a:sym typeface="Wingdings" charset="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0"/>
            <a:ext cx="7254875" cy="402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1445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Eutrophication</a:t>
            </a:r>
            <a:endParaRPr lang="en-US" dirty="0"/>
          </a:p>
        </p:txBody>
      </p:sp>
      <p:sp>
        <p:nvSpPr>
          <p:cNvPr id="3" name="Content Placeholder 2"/>
          <p:cNvSpPr>
            <a:spLocks noGrp="1"/>
          </p:cNvSpPr>
          <p:nvPr>
            <p:ph idx="1"/>
          </p:nvPr>
        </p:nvSpPr>
        <p:spPr>
          <a:xfrm>
            <a:off x="457200" y="1219200"/>
            <a:ext cx="8229600" cy="4911725"/>
          </a:xfrm>
        </p:spPr>
        <p:txBody>
          <a:bodyPr/>
          <a:lstStyle/>
          <a:p>
            <a:r>
              <a:rPr lang="en-US" dirty="0">
                <a:effectLst/>
              </a:rPr>
              <a:t> is the enrichment of an ecosystem with chemical nutrients, typically compounds containing nitrogen, phosphorus, or both.</a:t>
            </a:r>
            <a:endParaRPr lang="en-US" dirty="0"/>
          </a:p>
        </p:txBody>
      </p:sp>
      <p:pic>
        <p:nvPicPr>
          <p:cNvPr id="4098" name="Picture 2" descr="http://sciencebitz.com/wp-content/uploads/2009/11/eutrophic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0400"/>
            <a:ext cx="8077200" cy="3148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438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599"/>
            <a:ext cx="7924800" cy="5189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3619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latin typeface="Comic Sans MS" pitchFamily="66" charset="0"/>
              </a:rPr>
              <a:t>Hydrologic Cycle</a:t>
            </a:r>
            <a:endParaRPr lang="en-US" sz="3200" dirty="0">
              <a:latin typeface="Comic Sans MS" pitchFamily="66" charset="0"/>
            </a:endParaRPr>
          </a:p>
        </p:txBody>
      </p:sp>
      <p:sp>
        <p:nvSpPr>
          <p:cNvPr id="17411" name="Rectangle 2"/>
          <p:cNvSpPr>
            <a:spLocks noChangeArrowheads="1"/>
          </p:cNvSpPr>
          <p:nvPr/>
        </p:nvSpPr>
        <p:spPr bwMode="auto">
          <a:xfrm>
            <a:off x="762000" y="1166813"/>
            <a:ext cx="7162800" cy="2354491"/>
          </a:xfrm>
          <a:prstGeom prst="rect">
            <a:avLst/>
          </a:prstGeom>
          <a:noFill/>
          <a:ln w="9525">
            <a:noFill/>
            <a:miter lim="800000"/>
            <a:headEnd/>
            <a:tailEnd/>
          </a:ln>
        </p:spPr>
        <p:txBody>
          <a:bodyPr>
            <a:spAutoFit/>
          </a:bodyPr>
          <a:lstStyle/>
          <a:p>
            <a:pPr>
              <a:buFont typeface="Arial" charset="0"/>
              <a:buChar char="•"/>
            </a:pPr>
            <a:r>
              <a:rPr lang="en-US" sz="2100" dirty="0">
                <a:latin typeface="Comic Sans MS" pitchFamily="66" charset="0"/>
              </a:rPr>
              <a:t>Driven by the sun and gravity</a:t>
            </a:r>
          </a:p>
          <a:p>
            <a:pPr>
              <a:buFont typeface="Arial" charset="0"/>
              <a:buChar char="•"/>
            </a:pPr>
            <a:endParaRPr lang="en-US" sz="2100" dirty="0">
              <a:latin typeface="Comic Sans MS" pitchFamily="66" charset="0"/>
            </a:endParaRPr>
          </a:p>
          <a:p>
            <a:pPr>
              <a:buFont typeface="Arial" charset="0"/>
              <a:buChar char="•"/>
            </a:pPr>
            <a:r>
              <a:rPr lang="en-US" sz="2100" dirty="0">
                <a:latin typeface="Comic Sans MS" pitchFamily="66" charset="0"/>
              </a:rPr>
              <a:t>71% of the earth’s surface is covered by water</a:t>
            </a:r>
          </a:p>
          <a:p>
            <a:pPr>
              <a:buFont typeface="Arial" charset="0"/>
              <a:buChar char="•"/>
            </a:pPr>
            <a:r>
              <a:rPr lang="en-US" sz="2100" dirty="0">
                <a:latin typeface="Comic Sans MS" pitchFamily="66" charset="0"/>
              </a:rPr>
              <a:t>~97 % is salt water (average salinity is 35 </a:t>
            </a:r>
            <a:r>
              <a:rPr lang="en-US" sz="2100" dirty="0" err="1">
                <a:latin typeface="Comic Sans MS" pitchFamily="66" charset="0"/>
              </a:rPr>
              <a:t>ppt</a:t>
            </a:r>
            <a:r>
              <a:rPr lang="en-US" sz="2100" dirty="0">
                <a:latin typeface="Comic Sans MS" pitchFamily="66" charset="0"/>
              </a:rPr>
              <a:t> or 3.5%</a:t>
            </a:r>
          </a:p>
          <a:p>
            <a:pPr>
              <a:buFont typeface="Arial" charset="0"/>
              <a:buChar char="•"/>
            </a:pPr>
            <a:r>
              <a:rPr lang="en-US" sz="2100" dirty="0">
                <a:latin typeface="Comic Sans MS" pitchFamily="66" charset="0"/>
              </a:rPr>
              <a:t>~3% is fresh water</a:t>
            </a:r>
          </a:p>
          <a:p>
            <a:pPr>
              <a:buFont typeface="Arial" charset="0"/>
              <a:buChar char="•"/>
            </a:pPr>
            <a:r>
              <a:rPr lang="en-US" sz="2100" dirty="0">
                <a:latin typeface="Comic Sans MS" pitchFamily="66" charset="0"/>
              </a:rPr>
              <a:t>~.024% is available for consumption</a:t>
            </a:r>
          </a:p>
          <a:p>
            <a:pPr>
              <a:buFont typeface="Arial" charset="0"/>
              <a:buChar char="•"/>
            </a:pPr>
            <a:endParaRPr lang="en-US" sz="2100" dirty="0">
              <a:latin typeface="Comic Sans MS" pitchFamily="66"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4227" y="2895600"/>
            <a:ext cx="3258458" cy="3258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39825"/>
          </a:xfrm>
        </p:spPr>
        <p:txBody>
          <a:bodyPr/>
          <a:lstStyle/>
          <a:p>
            <a:r>
              <a:rPr lang="en-US" dirty="0" smtClean="0"/>
              <a:t>Hydrological Cycle</a:t>
            </a:r>
            <a:endParaRPr lang="en-US" dirty="0"/>
          </a:p>
        </p:txBody>
      </p:sp>
      <p:sp>
        <p:nvSpPr>
          <p:cNvPr id="3" name="Content Placeholder 2"/>
          <p:cNvSpPr>
            <a:spLocks noGrp="1"/>
          </p:cNvSpPr>
          <p:nvPr>
            <p:ph idx="1"/>
          </p:nvPr>
        </p:nvSpPr>
        <p:spPr>
          <a:xfrm>
            <a:off x="152400" y="1143000"/>
            <a:ext cx="7696200" cy="4572000"/>
          </a:xfrm>
        </p:spPr>
        <p:txBody>
          <a:bodyPr/>
          <a:lstStyle/>
          <a:p>
            <a:pPr>
              <a:buFont typeface="Arial" charset="0"/>
              <a:buChar char="•"/>
            </a:pPr>
            <a:r>
              <a:rPr lang="en-US" sz="2000" dirty="0">
                <a:latin typeface="Comic Sans MS" pitchFamily="66" charset="0"/>
              </a:rPr>
              <a:t>Evaporation (conversion of water into water </a:t>
            </a:r>
            <a:r>
              <a:rPr lang="en-US" sz="2000" dirty="0" smtClean="0">
                <a:latin typeface="Comic Sans MS" pitchFamily="66" charset="0"/>
              </a:rPr>
              <a:t>vapor after heated)</a:t>
            </a:r>
            <a:endParaRPr lang="en-US" sz="2000" dirty="0">
              <a:latin typeface="Comic Sans MS" pitchFamily="66" charset="0"/>
            </a:endParaRPr>
          </a:p>
          <a:p>
            <a:pPr>
              <a:buFont typeface="Arial" charset="0"/>
              <a:buChar char="•"/>
            </a:pPr>
            <a:r>
              <a:rPr lang="en-US" sz="2000" dirty="0">
                <a:latin typeface="Comic Sans MS" pitchFamily="66" charset="0"/>
              </a:rPr>
              <a:t>Transpiration (evaporation from leaves (stoma) of water extracted from soil by roots and transported throughout the plant)</a:t>
            </a:r>
          </a:p>
          <a:p>
            <a:pPr>
              <a:buFont typeface="Arial" charset="0"/>
              <a:buChar char="•"/>
            </a:pPr>
            <a:r>
              <a:rPr lang="en-US" sz="2000" dirty="0">
                <a:latin typeface="Comic Sans MS" pitchFamily="66" charset="0"/>
              </a:rPr>
              <a:t>Condensation (conversion of water vapor into droplets of liquid </a:t>
            </a:r>
            <a:r>
              <a:rPr lang="en-US" sz="2000" dirty="0" smtClean="0">
                <a:latin typeface="Comic Sans MS" pitchFamily="66" charset="0"/>
              </a:rPr>
              <a:t>water)</a:t>
            </a:r>
            <a:endParaRPr lang="en-US" sz="2000" dirty="0">
              <a:latin typeface="Comic Sans MS" pitchFamily="66" charset="0"/>
            </a:endParaRPr>
          </a:p>
          <a:p>
            <a:pPr>
              <a:buFont typeface="Arial" charset="0"/>
              <a:buChar char="•"/>
            </a:pPr>
            <a:r>
              <a:rPr lang="en-US" sz="2000" dirty="0">
                <a:latin typeface="Comic Sans MS" pitchFamily="66" charset="0"/>
              </a:rPr>
              <a:t>Precipitation (rain, sleet, hail, snow</a:t>
            </a:r>
            <a:r>
              <a:rPr lang="en-US" sz="2000" dirty="0" smtClean="0">
                <a:latin typeface="Comic Sans MS" pitchFamily="66" charset="0"/>
              </a:rPr>
              <a:t>)</a:t>
            </a:r>
          </a:p>
          <a:p>
            <a:pPr>
              <a:buFont typeface="Arial" charset="0"/>
              <a:buChar char="•"/>
            </a:pPr>
            <a:r>
              <a:rPr lang="en-US" sz="2000" dirty="0" smtClean="0">
                <a:latin typeface="Comic Sans MS" pitchFamily="66" charset="0"/>
              </a:rPr>
              <a:t>Infiltration ( water percolates through porous soil) </a:t>
            </a:r>
          </a:p>
          <a:p>
            <a:pPr>
              <a:buFont typeface="Arial" charset="0"/>
              <a:buChar char="•"/>
            </a:pPr>
            <a:r>
              <a:rPr lang="en-US" sz="2000" dirty="0" smtClean="0">
                <a:latin typeface="Comic Sans MS" pitchFamily="66" charset="0"/>
              </a:rPr>
              <a:t>Runoff ( water that does not go through impervious surfaces flow over towards areas of low elevation) </a:t>
            </a:r>
          </a:p>
          <a:p>
            <a:pPr>
              <a:buFont typeface="Arial" charset="0"/>
              <a:buChar char="•"/>
            </a:pPr>
            <a:r>
              <a:rPr lang="en-US" sz="2000" dirty="0">
                <a:latin typeface="Comic Sans MS" pitchFamily="66" charset="0"/>
              </a:rPr>
              <a:t>Percolation (downward flow of water through soil and permeable rock formations to groundwater storage areas called aquifers</a:t>
            </a:r>
          </a:p>
          <a:p>
            <a:pPr>
              <a:buFont typeface="Arial" charset="0"/>
              <a:buChar char="•"/>
            </a:pPr>
            <a:endParaRPr lang="en-US" sz="2400" dirty="0" smtClean="0">
              <a:latin typeface="Comic Sans MS" pitchFamily="66" charset="0"/>
            </a:endParaRPr>
          </a:p>
          <a:p>
            <a:pPr>
              <a:buFont typeface="Arial" charset="0"/>
              <a:buChar char="•"/>
            </a:pPr>
            <a:endParaRPr lang="en-US" dirty="0">
              <a:latin typeface="Comic Sans MS" pitchFamily="66" charset="0"/>
            </a:endParaRPr>
          </a:p>
          <a:p>
            <a:endParaRPr lang="en-US" dirty="0"/>
          </a:p>
        </p:txBody>
      </p:sp>
    </p:spTree>
    <p:extLst>
      <p:ext uri="{BB962C8B-B14F-4D97-AF65-F5344CB8AC3E}">
        <p14:creationId xmlns:p14="http://schemas.microsoft.com/office/powerpoint/2010/main" val="1760924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686800" cy="5785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5779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latin typeface="Comic Sans MS" pitchFamily="66" charset="0"/>
              </a:rPr>
              <a:t>Hydrologic Cycle </a:t>
            </a:r>
            <a:r>
              <a:rPr lang="en-US" sz="3200" dirty="0" err="1" smtClean="0">
                <a:latin typeface="Comic Sans MS" pitchFamily="66" charset="0"/>
              </a:rPr>
              <a:t>Con’t</a:t>
            </a:r>
            <a:endParaRPr lang="en-US" sz="3200" dirty="0">
              <a:latin typeface="Comic Sans MS" pitchFamily="66" charset="0"/>
            </a:endParaRPr>
          </a:p>
        </p:txBody>
      </p:sp>
      <p:sp>
        <p:nvSpPr>
          <p:cNvPr id="3" name="Content Placeholder 2"/>
          <p:cNvSpPr>
            <a:spLocks noGrp="1"/>
          </p:cNvSpPr>
          <p:nvPr>
            <p:ph idx="1"/>
          </p:nvPr>
        </p:nvSpPr>
        <p:spPr>
          <a:xfrm>
            <a:off x="457200" y="1219200"/>
            <a:ext cx="8229600" cy="4911725"/>
          </a:xfrm>
        </p:spPr>
        <p:txBody>
          <a:bodyPr/>
          <a:lstStyle/>
          <a:p>
            <a:pPr>
              <a:buFont typeface="Wingdings" charset="2"/>
              <a:buNone/>
              <a:defRPr/>
            </a:pPr>
            <a:r>
              <a:rPr lang="en-US" sz="2800" dirty="0" smtClean="0">
                <a:latin typeface="Comic Sans MS" pitchFamily="66" charset="0"/>
              </a:rPr>
              <a:t>Human Impacts</a:t>
            </a:r>
          </a:p>
          <a:p>
            <a:pPr>
              <a:buFont typeface="Wingdings" charset="2"/>
              <a:buChar char="n"/>
              <a:defRPr/>
            </a:pPr>
            <a:r>
              <a:rPr lang="en-US" sz="2400" dirty="0" smtClean="0">
                <a:latin typeface="Comic Sans MS" pitchFamily="66" charset="0"/>
              </a:rPr>
              <a:t>Groundwater Depletion</a:t>
            </a:r>
          </a:p>
          <a:p>
            <a:pPr>
              <a:buFont typeface="Wingdings" charset="2"/>
              <a:buChar char="n"/>
              <a:defRPr/>
            </a:pPr>
            <a:r>
              <a:rPr lang="en-US" sz="2400" dirty="0" smtClean="0">
                <a:latin typeface="Comic Sans MS" pitchFamily="66" charset="0"/>
              </a:rPr>
              <a:t>Clearing Vegetation</a:t>
            </a:r>
          </a:p>
          <a:p>
            <a:pPr>
              <a:buFont typeface="Wingdings" charset="2"/>
              <a:buChar char="n"/>
              <a:defRPr/>
            </a:pPr>
            <a:r>
              <a:rPr lang="en-US" sz="2400" dirty="0" smtClean="0">
                <a:latin typeface="Comic Sans MS" pitchFamily="66" charset="0"/>
              </a:rPr>
              <a:t>Dams and water diversion projects</a:t>
            </a:r>
          </a:p>
          <a:p>
            <a:pPr>
              <a:buFont typeface="Wingdings" charset="2"/>
              <a:buChar char="n"/>
              <a:defRPr/>
            </a:pPr>
            <a:r>
              <a:rPr lang="en-US" sz="2400" dirty="0" smtClean="0">
                <a:latin typeface="Comic Sans MS" pitchFamily="66" charset="0"/>
              </a:rPr>
              <a:t>Impervious surfaces in urban areas </a:t>
            </a:r>
          </a:p>
          <a:p>
            <a:pPr>
              <a:buFont typeface="Wingdings" charset="2"/>
              <a:buChar char="n"/>
              <a:defRPr/>
            </a:pPr>
            <a:endParaRPr lang="en-US" sz="2400" dirty="0" smtClean="0">
              <a:latin typeface="Comic Sans MS" pitchFamily="66" charset="0"/>
            </a:endParaRPr>
          </a:p>
          <a:p>
            <a:pPr>
              <a:buFont typeface="Wingdings" charset="2"/>
              <a:buChar char="n"/>
              <a:defRPr/>
            </a:pPr>
            <a:endParaRPr lang="en-US" sz="2400" dirty="0" smtClean="0">
              <a:latin typeface="Comic Sans MS" pitchFamily="66" charset="0"/>
            </a:endParaRPr>
          </a:p>
          <a:p>
            <a:pPr>
              <a:buFont typeface="Wingdings" charset="2"/>
              <a:buChar char="n"/>
              <a:defRPr/>
            </a:pPr>
            <a:endParaRPr lang="en-US" sz="2400" dirty="0">
              <a:latin typeface="Comic Sans MS"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12787"/>
          </a:xfrm>
        </p:spPr>
        <p:txBody>
          <a:bodyPr/>
          <a:lstStyle/>
          <a:p>
            <a:pPr eaLnBrk="1" hangingPunct="1">
              <a:defRPr/>
            </a:pPr>
            <a:r>
              <a:rPr lang="en-US" sz="3200" dirty="0" smtClean="0">
                <a:latin typeface="Comic Sans MS" pitchFamily="66" charset="0"/>
              </a:rPr>
              <a:t>Hydrologic Cycle</a:t>
            </a:r>
          </a:p>
        </p:txBody>
      </p:sp>
      <p:pic>
        <p:nvPicPr>
          <p:cNvPr id="19459" name="Content Placeholder 3" descr="water cycle 3.gif"/>
          <p:cNvPicPr>
            <a:picLocks noGrp="1" noChangeAspect="1"/>
          </p:cNvPicPr>
          <p:nvPr>
            <p:ph idx="1"/>
          </p:nvPr>
        </p:nvPicPr>
        <p:blipFill>
          <a:blip r:embed="rId2" cstate="print"/>
          <a:srcRect/>
          <a:stretch>
            <a:fillRect/>
          </a:stretch>
        </p:blipFill>
        <p:spPr>
          <a:xfrm>
            <a:off x="452438" y="1143000"/>
            <a:ext cx="8183562" cy="53340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smtClean="0">
                <a:latin typeface="Comic Sans MS" pitchFamily="66" charset="0"/>
              </a:rPr>
              <a:t>Hydrologic Cycle with Human Impacts</a:t>
            </a:r>
            <a:endParaRPr lang="en-US" sz="3200" dirty="0">
              <a:latin typeface="Comic Sans MS" pitchFamily="66" charset="0"/>
            </a:endParaRPr>
          </a:p>
        </p:txBody>
      </p:sp>
      <p:pic>
        <p:nvPicPr>
          <p:cNvPr id="20483" name="Picture1" descr="0317"/>
          <p:cNvPicPr>
            <a:picLocks noGrp="1" noChangeAspect="1" noChangeArrowheads="1"/>
          </p:cNvPicPr>
          <p:nvPr>
            <p:ph idx="1"/>
          </p:nvPr>
        </p:nvPicPr>
        <p:blipFill>
          <a:blip r:embed="rId2" cstate="print"/>
          <a:srcRect/>
          <a:stretch>
            <a:fillRect/>
          </a:stretch>
        </p:blipFill>
        <p:spPr>
          <a:xfrm>
            <a:off x="512763" y="1066800"/>
            <a:ext cx="8172450" cy="5562600"/>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09600"/>
            <a:ext cx="8229600" cy="5521325"/>
          </a:xfrm>
        </p:spPr>
        <p:txBody>
          <a:bodyPr/>
          <a:lstStyle/>
          <a:p>
            <a:r>
              <a:rPr lang="en-US" dirty="0" smtClean="0"/>
              <a:t>Urban areas have now started to realize that aquifers will not replenish without permeable surfaces. </a:t>
            </a:r>
          </a:p>
          <a:p>
            <a:r>
              <a:rPr lang="en-US" dirty="0" smtClean="0"/>
              <a:t>Cities out west have also now banned the use of rain barrels</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97160"/>
            <a:ext cx="975360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26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77813"/>
            <a:ext cx="8229600" cy="712787"/>
          </a:xfrm>
        </p:spPr>
        <p:txBody>
          <a:bodyPr/>
          <a:lstStyle/>
          <a:p>
            <a:pPr eaLnBrk="1" hangingPunct="1">
              <a:defRPr/>
            </a:pPr>
            <a:r>
              <a:rPr lang="en-US" sz="3200" smtClean="0">
                <a:latin typeface="Comic Sans MS" pitchFamily="66" charset="0"/>
              </a:rPr>
              <a:t>Carbon Cycle</a:t>
            </a:r>
          </a:p>
        </p:txBody>
      </p:sp>
      <p:sp>
        <p:nvSpPr>
          <p:cNvPr id="80899" name="Rectangle 3"/>
          <p:cNvSpPr>
            <a:spLocks noGrp="1" noChangeArrowheads="1"/>
          </p:cNvSpPr>
          <p:nvPr>
            <p:ph type="body" idx="1"/>
          </p:nvPr>
        </p:nvSpPr>
        <p:spPr>
          <a:xfrm>
            <a:off x="457200" y="990600"/>
            <a:ext cx="8229600" cy="5140325"/>
          </a:xfrm>
        </p:spPr>
        <p:txBody>
          <a:bodyPr/>
          <a:lstStyle/>
          <a:p>
            <a:pPr eaLnBrk="1" hangingPunct="1">
              <a:spcAft>
                <a:spcPct val="60000"/>
              </a:spcAft>
              <a:buFont typeface="Wingdings" charset="2"/>
              <a:buChar char="n"/>
              <a:defRPr/>
            </a:pPr>
            <a:r>
              <a:rPr lang="en-US" sz="1800" dirty="0" smtClean="0">
                <a:latin typeface="Comic Sans MS" pitchFamily="66" charset="0"/>
              </a:rPr>
              <a:t>Photosynthesis - main mechanism to fix carbon into a useable form</a:t>
            </a:r>
          </a:p>
          <a:p>
            <a:pPr lvl="1" eaLnBrk="1" hangingPunct="1">
              <a:defRPr/>
            </a:pPr>
            <a:r>
              <a:rPr lang="en-US" sz="1600" dirty="0" smtClean="0">
                <a:latin typeface="Comic Sans MS" pitchFamily="66" charset="0"/>
              </a:rPr>
              <a:t>CO</a:t>
            </a:r>
            <a:r>
              <a:rPr lang="en-US" sz="1600" baseline="-25000" dirty="0" smtClean="0">
                <a:latin typeface="Comic Sans MS" pitchFamily="66" charset="0"/>
              </a:rPr>
              <a:t>2</a:t>
            </a:r>
            <a:r>
              <a:rPr lang="en-US" sz="1600" dirty="0" smtClean="0">
                <a:latin typeface="Comic Sans MS" pitchFamily="66" charset="0"/>
              </a:rPr>
              <a:t> + H</a:t>
            </a:r>
            <a:r>
              <a:rPr lang="en-US" sz="1600" baseline="-25000" dirty="0" smtClean="0">
                <a:latin typeface="Comic Sans MS" pitchFamily="66" charset="0"/>
              </a:rPr>
              <a:t>2</a:t>
            </a:r>
            <a:r>
              <a:rPr lang="en-US" sz="1600" dirty="0" smtClean="0">
                <a:latin typeface="Comic Sans MS" pitchFamily="66" charset="0"/>
              </a:rPr>
              <a:t>O                  </a:t>
            </a:r>
            <a:r>
              <a:rPr lang="en-US" sz="1600" dirty="0" smtClean="0">
                <a:latin typeface="Comic Sans MS" pitchFamily="66" charset="0"/>
                <a:sym typeface="Wingdings" charset="2"/>
              </a:rPr>
              <a:t>C</a:t>
            </a:r>
            <a:r>
              <a:rPr lang="en-US" sz="1600" baseline="-25000" dirty="0" smtClean="0">
                <a:latin typeface="Comic Sans MS" pitchFamily="66" charset="0"/>
                <a:sym typeface="Wingdings" charset="2"/>
              </a:rPr>
              <a:t>6</a:t>
            </a:r>
            <a:r>
              <a:rPr lang="en-US" sz="1600" dirty="0" smtClean="0">
                <a:latin typeface="Comic Sans MS" pitchFamily="66" charset="0"/>
                <a:sym typeface="Wingdings" charset="2"/>
              </a:rPr>
              <a:t>H</a:t>
            </a:r>
            <a:r>
              <a:rPr lang="en-US" sz="1600" baseline="-25000" dirty="0" smtClean="0">
                <a:latin typeface="Comic Sans MS" pitchFamily="66" charset="0"/>
                <a:sym typeface="Wingdings" charset="2"/>
              </a:rPr>
              <a:t>12</a:t>
            </a:r>
            <a:r>
              <a:rPr lang="en-US" sz="1600" dirty="0" smtClean="0">
                <a:latin typeface="Comic Sans MS" pitchFamily="66" charset="0"/>
                <a:sym typeface="Wingdings" charset="2"/>
              </a:rPr>
              <a:t>O</a:t>
            </a:r>
            <a:r>
              <a:rPr lang="en-US" sz="1600" baseline="-25000" dirty="0" smtClean="0">
                <a:latin typeface="Comic Sans MS" pitchFamily="66" charset="0"/>
                <a:sym typeface="Wingdings" charset="2"/>
              </a:rPr>
              <a:t>6</a:t>
            </a:r>
            <a:r>
              <a:rPr lang="en-US" sz="1600" dirty="0" smtClean="0">
                <a:latin typeface="Comic Sans MS" pitchFamily="66" charset="0"/>
                <a:sym typeface="Wingdings" charset="2"/>
              </a:rPr>
              <a:t> + O</a:t>
            </a:r>
            <a:r>
              <a:rPr lang="en-US" sz="1600" baseline="-25000" dirty="0" smtClean="0">
                <a:latin typeface="Comic Sans MS" pitchFamily="66" charset="0"/>
                <a:sym typeface="Wingdings" charset="2"/>
              </a:rPr>
              <a:t>2</a:t>
            </a:r>
          </a:p>
          <a:p>
            <a:pPr lvl="1" eaLnBrk="1" hangingPunct="1">
              <a:defRPr/>
            </a:pPr>
            <a:r>
              <a:rPr lang="en-US" sz="1600" dirty="0" smtClean="0">
                <a:latin typeface="Comic Sans MS" pitchFamily="66" charset="0"/>
                <a:sym typeface="Wingdings" charset="2"/>
              </a:rPr>
              <a:t>Energy is consumed, carbohydrates are produced, oxygen is given off as a waste product</a:t>
            </a:r>
            <a:endParaRPr lang="en-US" sz="1800" dirty="0" smtClean="0">
              <a:latin typeface="Comic Sans MS" pitchFamily="66" charset="0"/>
            </a:endParaRPr>
          </a:p>
          <a:p>
            <a:pPr eaLnBrk="1" hangingPunct="1">
              <a:buFont typeface="Wingdings" charset="2"/>
              <a:buChar char="n"/>
              <a:defRPr/>
            </a:pPr>
            <a:r>
              <a:rPr lang="en-US" sz="1800" dirty="0" smtClean="0">
                <a:latin typeface="Comic Sans MS" pitchFamily="66" charset="0"/>
              </a:rPr>
              <a:t>Aerobic Respiration</a:t>
            </a:r>
          </a:p>
          <a:p>
            <a:pPr lvl="1" eaLnBrk="1" hangingPunct="1">
              <a:defRPr/>
            </a:pPr>
            <a:r>
              <a:rPr lang="en-US" sz="1400" dirty="0" smtClean="0">
                <a:latin typeface="Comic Sans MS" pitchFamily="66" charset="0"/>
                <a:sym typeface="Wingdings" charset="2"/>
              </a:rPr>
              <a:t>C</a:t>
            </a:r>
            <a:r>
              <a:rPr lang="en-US" sz="1400" baseline="-25000" dirty="0" smtClean="0">
                <a:latin typeface="Comic Sans MS" pitchFamily="66" charset="0"/>
                <a:sym typeface="Wingdings" charset="2"/>
              </a:rPr>
              <a:t>6</a:t>
            </a:r>
            <a:r>
              <a:rPr lang="en-US" sz="1400" dirty="0" smtClean="0">
                <a:latin typeface="Comic Sans MS" pitchFamily="66" charset="0"/>
                <a:sym typeface="Wingdings" charset="2"/>
              </a:rPr>
              <a:t>H</a:t>
            </a:r>
            <a:r>
              <a:rPr lang="en-US" sz="1400" baseline="-25000" dirty="0" smtClean="0">
                <a:latin typeface="Comic Sans MS" pitchFamily="66" charset="0"/>
                <a:sym typeface="Wingdings" charset="2"/>
              </a:rPr>
              <a:t>12</a:t>
            </a:r>
            <a:r>
              <a:rPr lang="en-US" sz="1400" dirty="0" smtClean="0">
                <a:latin typeface="Comic Sans MS" pitchFamily="66" charset="0"/>
                <a:sym typeface="Wingdings" charset="2"/>
              </a:rPr>
              <a:t>O</a:t>
            </a:r>
            <a:r>
              <a:rPr lang="en-US" sz="1400" baseline="-25000" dirty="0" smtClean="0">
                <a:latin typeface="Comic Sans MS" pitchFamily="66" charset="0"/>
                <a:sym typeface="Wingdings" charset="2"/>
              </a:rPr>
              <a:t>6</a:t>
            </a:r>
            <a:r>
              <a:rPr lang="en-US" sz="1400" dirty="0" smtClean="0">
                <a:latin typeface="Comic Sans MS" pitchFamily="66" charset="0"/>
                <a:sym typeface="Wingdings" charset="2"/>
              </a:rPr>
              <a:t> + O</a:t>
            </a:r>
            <a:r>
              <a:rPr lang="en-US" sz="1400" baseline="-25000" dirty="0" smtClean="0">
                <a:latin typeface="Comic Sans MS" pitchFamily="66" charset="0"/>
                <a:sym typeface="Wingdings" charset="2"/>
              </a:rPr>
              <a:t>2</a:t>
            </a:r>
            <a:r>
              <a:rPr lang="en-US" sz="1400" dirty="0" smtClean="0">
                <a:latin typeface="Comic Sans MS" pitchFamily="66" charset="0"/>
                <a:sym typeface="Wingdings" charset="2"/>
              </a:rPr>
              <a:t> ---</a:t>
            </a:r>
            <a:r>
              <a:rPr lang="en-US" sz="1400" dirty="0" smtClean="0">
                <a:latin typeface="Comic Sans MS" pitchFamily="66" charset="0"/>
                <a:sym typeface="Wingdings" pitchFamily="2" charset="2"/>
              </a:rPr>
              <a:t> </a:t>
            </a:r>
            <a:r>
              <a:rPr lang="en-US" sz="1400" dirty="0" smtClean="0">
                <a:latin typeface="Comic Sans MS" pitchFamily="66" charset="0"/>
              </a:rPr>
              <a:t>CO</a:t>
            </a:r>
            <a:r>
              <a:rPr lang="en-US" sz="1400" baseline="-25000" dirty="0" smtClean="0">
                <a:latin typeface="Comic Sans MS" pitchFamily="66" charset="0"/>
              </a:rPr>
              <a:t>2</a:t>
            </a:r>
            <a:r>
              <a:rPr lang="en-US" sz="1400" dirty="0" smtClean="0">
                <a:latin typeface="Comic Sans MS" pitchFamily="66" charset="0"/>
              </a:rPr>
              <a:t> + H</a:t>
            </a:r>
            <a:r>
              <a:rPr lang="en-US" sz="1400" baseline="-25000" dirty="0" smtClean="0">
                <a:latin typeface="Comic Sans MS" pitchFamily="66" charset="0"/>
              </a:rPr>
              <a:t>2</a:t>
            </a:r>
            <a:r>
              <a:rPr lang="en-US" sz="1400" dirty="0" smtClean="0">
                <a:latin typeface="Comic Sans MS" pitchFamily="66" charset="0"/>
              </a:rPr>
              <a:t>O</a:t>
            </a:r>
          </a:p>
          <a:p>
            <a:pPr lvl="1" eaLnBrk="1" hangingPunct="1">
              <a:defRPr/>
            </a:pPr>
            <a:r>
              <a:rPr lang="en-US" sz="1400" dirty="0" smtClean="0">
                <a:latin typeface="Comic Sans MS" pitchFamily="66" charset="0"/>
              </a:rPr>
              <a:t>Energy is produced, oxygen is consumed and CO</a:t>
            </a:r>
            <a:r>
              <a:rPr lang="en-US" sz="1400" baseline="-25000" dirty="0" smtClean="0">
                <a:latin typeface="Comic Sans MS" pitchFamily="66" charset="0"/>
              </a:rPr>
              <a:t>2</a:t>
            </a:r>
            <a:r>
              <a:rPr lang="en-US" sz="1400" dirty="0" smtClean="0">
                <a:latin typeface="Comic Sans MS" pitchFamily="66" charset="0"/>
              </a:rPr>
              <a:t>  is put back into the atmosphere </a:t>
            </a:r>
          </a:p>
          <a:p>
            <a:pPr eaLnBrk="1" hangingPunct="1">
              <a:buFont typeface="Wingdings" charset="2"/>
              <a:buChar char="n"/>
              <a:defRPr/>
            </a:pPr>
            <a:r>
              <a:rPr lang="en-US" sz="1800" dirty="0" smtClean="0">
                <a:latin typeface="Comic Sans MS" pitchFamily="66" charset="0"/>
              </a:rPr>
              <a:t>Decomposition</a:t>
            </a:r>
          </a:p>
          <a:p>
            <a:pPr marL="0" indent="0" eaLnBrk="1" hangingPunct="1">
              <a:buNone/>
              <a:defRPr/>
            </a:pPr>
            <a:r>
              <a:rPr lang="en-US" sz="1800" dirty="0">
                <a:latin typeface="Comic Sans MS" pitchFamily="66" charset="0"/>
              </a:rPr>
              <a:t>	</a:t>
            </a:r>
            <a:r>
              <a:rPr lang="en-US" sz="1600" dirty="0" smtClean="0">
                <a:latin typeface="Comic Sans MS" pitchFamily="66" charset="0"/>
              </a:rPr>
              <a:t>- Carbon based </a:t>
            </a:r>
            <a:r>
              <a:rPr lang="en-US" sz="1600" dirty="0" err="1" smtClean="0">
                <a:latin typeface="Comic Sans MS" pitchFamily="66" charset="0"/>
              </a:rPr>
              <a:t>lifeforms</a:t>
            </a:r>
            <a:r>
              <a:rPr lang="en-US" sz="1600" dirty="0" smtClean="0">
                <a:latin typeface="Comic Sans MS" pitchFamily="66" charset="0"/>
              </a:rPr>
              <a:t> decay into carbon compounds – become part of dirt over time – fossils- fossil fuels </a:t>
            </a:r>
          </a:p>
          <a:p>
            <a:pPr eaLnBrk="1" hangingPunct="1">
              <a:buFont typeface="Wingdings" charset="2"/>
              <a:buChar char="n"/>
              <a:defRPr/>
            </a:pPr>
            <a:endParaRPr lang="en-US" sz="1800" dirty="0" smtClean="0">
              <a:latin typeface="Comic Sans MS" pitchFamily="66" charset="0"/>
            </a:endParaRPr>
          </a:p>
          <a:p>
            <a:pPr eaLnBrk="1" hangingPunct="1">
              <a:buFont typeface="Wingdings" charset="2"/>
              <a:buChar char="n"/>
              <a:defRPr/>
            </a:pPr>
            <a:r>
              <a:rPr lang="en-US" sz="1800" dirty="0" smtClean="0">
                <a:latin typeface="Comic Sans MS" pitchFamily="66" charset="0"/>
              </a:rPr>
              <a:t>Average Residence Time</a:t>
            </a:r>
          </a:p>
          <a:p>
            <a:pPr lvl="1" eaLnBrk="1" hangingPunct="1">
              <a:defRPr/>
            </a:pPr>
            <a:r>
              <a:rPr lang="en-US" sz="1600" dirty="0" smtClean="0">
                <a:latin typeface="Comic Sans MS" pitchFamily="66" charset="0"/>
              </a:rPr>
              <a:t>Atmosphere </a:t>
            </a:r>
            <a:r>
              <a:rPr lang="en-US" sz="1600" dirty="0" smtClean="0">
                <a:latin typeface="Comic Sans MS" pitchFamily="66" charset="0"/>
                <a:sym typeface="Wingdings" charset="2"/>
              </a:rPr>
              <a:t></a:t>
            </a:r>
            <a:r>
              <a:rPr lang="en-US" sz="1600" dirty="0" smtClean="0">
                <a:latin typeface="Comic Sans MS" pitchFamily="66" charset="0"/>
              </a:rPr>
              <a:t> 3 years (mainly as CO</a:t>
            </a:r>
            <a:r>
              <a:rPr lang="en-US" sz="1600" baseline="-25000" dirty="0" smtClean="0">
                <a:latin typeface="Comic Sans MS" pitchFamily="66" charset="0"/>
              </a:rPr>
              <a:t>2</a:t>
            </a:r>
            <a:r>
              <a:rPr lang="en-US" sz="1600" dirty="0" smtClean="0">
                <a:latin typeface="Comic Sans MS" pitchFamily="66" charset="0"/>
              </a:rPr>
              <a:t> gas)</a:t>
            </a:r>
          </a:p>
          <a:p>
            <a:pPr lvl="1" eaLnBrk="1" hangingPunct="1">
              <a:defRPr/>
            </a:pPr>
            <a:r>
              <a:rPr lang="en-US" sz="1600" dirty="0" smtClean="0">
                <a:latin typeface="Comic Sans MS" pitchFamily="66" charset="0"/>
              </a:rPr>
              <a:t>Soils </a:t>
            </a:r>
            <a:r>
              <a:rPr lang="en-US" sz="1600" dirty="0" smtClean="0">
                <a:latin typeface="Comic Sans MS" pitchFamily="66" charset="0"/>
                <a:sym typeface="Wingdings" charset="2"/>
              </a:rPr>
              <a:t> </a:t>
            </a:r>
            <a:r>
              <a:rPr lang="en-US" sz="1600" dirty="0" smtClean="0">
                <a:latin typeface="Comic Sans MS" pitchFamily="66" charset="0"/>
              </a:rPr>
              <a:t>25 – 30 years (Carbonate sediments, rocks)	</a:t>
            </a:r>
          </a:p>
          <a:p>
            <a:pPr lvl="1" eaLnBrk="1" hangingPunct="1">
              <a:defRPr/>
            </a:pPr>
            <a:r>
              <a:rPr lang="en-US" sz="1600" dirty="0" smtClean="0">
                <a:latin typeface="Comic Sans MS" pitchFamily="66" charset="0"/>
              </a:rPr>
              <a:t>Ocean </a:t>
            </a:r>
            <a:r>
              <a:rPr lang="en-US" sz="1600" dirty="0" smtClean="0">
                <a:latin typeface="Comic Sans MS" pitchFamily="66" charset="0"/>
                <a:sym typeface="Wingdings" charset="2"/>
              </a:rPr>
              <a:t> 1500 years (marine sediments, oceans)</a:t>
            </a:r>
          </a:p>
        </p:txBody>
      </p:sp>
      <p:sp>
        <p:nvSpPr>
          <p:cNvPr id="5124" name="Line 4"/>
          <p:cNvSpPr>
            <a:spLocks noChangeShapeType="1"/>
          </p:cNvSpPr>
          <p:nvPr/>
        </p:nvSpPr>
        <p:spPr bwMode="auto">
          <a:xfrm flipH="1" flipV="1">
            <a:off x="4724400" y="1524000"/>
            <a:ext cx="0" cy="228600"/>
          </a:xfrm>
          <a:prstGeom prst="line">
            <a:avLst/>
          </a:prstGeom>
          <a:noFill/>
          <a:ln w="9525">
            <a:solidFill>
              <a:schemeClr val="tx1"/>
            </a:solidFill>
            <a:round/>
            <a:headEnd/>
            <a:tailEnd type="triangle" w="med" len="med"/>
          </a:ln>
        </p:spPr>
        <p:txBody>
          <a:bodyPr/>
          <a:lstStyle/>
          <a:p>
            <a:endParaRPr lang="en-US"/>
          </a:p>
        </p:txBody>
      </p:sp>
      <p:sp>
        <p:nvSpPr>
          <p:cNvPr id="5125" name="AutoShape 5"/>
          <p:cNvSpPr>
            <a:spLocks noChangeArrowheads="1"/>
          </p:cNvSpPr>
          <p:nvPr/>
        </p:nvSpPr>
        <p:spPr bwMode="auto">
          <a:xfrm>
            <a:off x="2362200" y="1600200"/>
            <a:ext cx="904875" cy="92075"/>
          </a:xfrm>
          <a:prstGeom prst="rightArrow">
            <a:avLst>
              <a:gd name="adj1" fmla="val 50000"/>
              <a:gd name="adj2" fmla="val 245690"/>
            </a:avLst>
          </a:prstGeom>
          <a:solidFill>
            <a:srgbClr val="FFFFFF"/>
          </a:solidFill>
          <a:ln w="9525">
            <a:solidFill>
              <a:srgbClr val="000000"/>
            </a:solidFill>
            <a:miter lim="800000"/>
            <a:headEnd/>
            <a:tailEnd/>
          </a:ln>
        </p:spPr>
        <p:txBody>
          <a:bodyPr/>
          <a:lstStyle/>
          <a:p>
            <a:endParaRPr lang="en-US"/>
          </a:p>
        </p:txBody>
      </p:sp>
      <p:sp>
        <p:nvSpPr>
          <p:cNvPr id="5126" name="Text Box 6"/>
          <p:cNvSpPr txBox="1">
            <a:spLocks noChangeArrowheads="1"/>
          </p:cNvSpPr>
          <p:nvPr/>
        </p:nvSpPr>
        <p:spPr bwMode="auto">
          <a:xfrm>
            <a:off x="2438400" y="1295400"/>
            <a:ext cx="609600" cy="366713"/>
          </a:xfrm>
          <a:prstGeom prst="rect">
            <a:avLst/>
          </a:prstGeom>
          <a:noFill/>
          <a:ln w="9525">
            <a:noFill/>
            <a:miter lim="800000"/>
            <a:headEnd/>
            <a:tailEnd/>
          </a:ln>
        </p:spPr>
        <p:txBody>
          <a:bodyPr>
            <a:spAutoFit/>
          </a:bodyPr>
          <a:lstStyle/>
          <a:p>
            <a:pPr>
              <a:spcBef>
                <a:spcPct val="50000"/>
              </a:spcBef>
            </a:pPr>
            <a:endParaRPr lang="en-US">
              <a:latin typeface="Verdana" pitchFamily="34" charset="0"/>
            </a:endParaRPr>
          </a:p>
        </p:txBody>
      </p:sp>
      <p:sp>
        <p:nvSpPr>
          <p:cNvPr id="80903" name="Text Box 7"/>
          <p:cNvSpPr txBox="1">
            <a:spLocks noChangeArrowheads="1"/>
          </p:cNvSpPr>
          <p:nvPr/>
        </p:nvSpPr>
        <p:spPr bwMode="auto">
          <a:xfrm>
            <a:off x="2514600" y="1295400"/>
            <a:ext cx="533400" cy="336550"/>
          </a:xfrm>
          <a:prstGeom prst="rect">
            <a:avLst/>
          </a:prstGeom>
          <a:noFill/>
          <a:ln w="9525">
            <a:noFill/>
            <a:miter lim="800000"/>
            <a:headEnd/>
            <a:tailEnd/>
          </a:ln>
          <a:effectLst/>
        </p:spPr>
        <p:txBody>
          <a:bodyPr>
            <a:spAutoFit/>
          </a:bodyPr>
          <a:lstStyle/>
          <a:p>
            <a:pPr>
              <a:spcBef>
                <a:spcPct val="50000"/>
              </a:spcBef>
              <a:defRPr/>
            </a:pPr>
            <a:r>
              <a:rPr lang="en-US" sz="1600">
                <a:effectLst>
                  <a:outerShdw blurRad="38100" dist="38100" dir="2700000" algn="tl">
                    <a:srgbClr val="000000"/>
                  </a:outerShdw>
                </a:effectLst>
                <a:latin typeface="Comic Sans MS" pitchFamily="66" charset="0"/>
              </a:rPr>
              <a:t>h</a:t>
            </a:r>
            <a:r>
              <a:rPr lang="en-US" sz="1600">
                <a:effectLst>
                  <a:outerShdw blurRad="38100" dist="38100" dir="2700000" algn="tl">
                    <a:srgbClr val="000000"/>
                  </a:outerShdw>
                </a:effectLst>
                <a:latin typeface="Symbol" pitchFamily="18" charset="2"/>
              </a:rPr>
              <a:t>n</a:t>
            </a:r>
          </a:p>
        </p:txBody>
      </p:sp>
      <p:sp>
        <p:nvSpPr>
          <p:cNvPr id="2" name="Right Brace 1"/>
          <p:cNvSpPr/>
          <p:nvPr/>
        </p:nvSpPr>
        <p:spPr bwMode="auto">
          <a:xfrm>
            <a:off x="8382000" y="1764082"/>
            <a:ext cx="609600" cy="1219200"/>
          </a:xfrm>
          <a:prstGeom prst="rightBr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TextBox 2"/>
          <p:cNvSpPr txBox="1"/>
          <p:nvPr/>
        </p:nvSpPr>
        <p:spPr>
          <a:xfrm rot="10800000" flipV="1">
            <a:off x="7467600" y="3200400"/>
            <a:ext cx="2013531" cy="1200329"/>
          </a:xfrm>
          <a:prstGeom prst="rect">
            <a:avLst/>
          </a:prstGeom>
          <a:noFill/>
        </p:spPr>
        <p:txBody>
          <a:bodyPr wrap="square" rtlCol="0">
            <a:spAutoFit/>
          </a:bodyPr>
          <a:lstStyle/>
          <a:p>
            <a:r>
              <a:rPr lang="en-US" dirty="0" smtClean="0"/>
              <a:t>Linked and needed for one another. Mini-cycle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Geological Cycles</a:t>
            </a:r>
            <a:endParaRPr lang="en-US" dirty="0"/>
          </a:p>
        </p:txBody>
      </p:sp>
      <p:sp>
        <p:nvSpPr>
          <p:cNvPr id="3" name="Content Placeholder 2"/>
          <p:cNvSpPr>
            <a:spLocks noGrp="1"/>
          </p:cNvSpPr>
          <p:nvPr>
            <p:ph idx="1"/>
          </p:nvPr>
        </p:nvSpPr>
        <p:spPr/>
        <p:txBody>
          <a:bodyPr/>
          <a:lstStyle/>
          <a:p>
            <a:r>
              <a:rPr lang="en-US" dirty="0" smtClean="0"/>
              <a:t>The rock cycle- involves the cycling of rocks into soil or back into rock forms – igneous, sedimentary, metamorphic</a:t>
            </a:r>
          </a:p>
          <a:p>
            <a:r>
              <a:rPr lang="en-US" dirty="0" smtClean="0"/>
              <a:t>Driven by Tectonic plates as well as water ( weathering)</a:t>
            </a:r>
          </a:p>
          <a:p>
            <a:pPr marL="0" indent="0">
              <a:buNone/>
            </a:pPr>
            <a:endParaRPr lang="en-US" dirty="0"/>
          </a:p>
        </p:txBody>
      </p:sp>
    </p:spTree>
    <p:extLst>
      <p:ext uri="{BB962C8B-B14F-4D97-AF65-F5344CB8AC3E}">
        <p14:creationId xmlns:p14="http://schemas.microsoft.com/office/powerpoint/2010/main" val="3920026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81000"/>
            <a:ext cx="7162800" cy="553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1672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 types and processes</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305800" cy="5139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2187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75" y="4175"/>
            <a:ext cx="8229600" cy="1139825"/>
          </a:xfrm>
        </p:spPr>
        <p:txBody>
          <a:bodyPr/>
          <a:lstStyle/>
          <a:p>
            <a:r>
              <a:rPr lang="en-US" dirty="0" smtClean="0"/>
              <a:t>Tectonics- </a:t>
            </a:r>
            <a:r>
              <a:rPr lang="en-US" sz="2000" dirty="0" smtClean="0"/>
              <a:t>lithospheric plates move because of magma convection currents. </a:t>
            </a:r>
            <a:endParaRPr lang="en-US" sz="2000" dirty="0"/>
          </a:p>
        </p:txBody>
      </p:sp>
      <p:sp>
        <p:nvSpPr>
          <p:cNvPr id="3" name="Content Placeholder 2"/>
          <p:cNvSpPr>
            <a:spLocks noGrp="1"/>
          </p:cNvSpPr>
          <p:nvPr>
            <p:ph idx="1"/>
          </p:nvPr>
        </p:nvSpPr>
        <p:spPr>
          <a:xfrm>
            <a:off x="457200" y="1219200"/>
            <a:ext cx="8229600" cy="4911725"/>
          </a:xfrm>
        </p:spPr>
        <p:txBody>
          <a:bodyPr/>
          <a:lstStyle/>
          <a:p>
            <a:r>
              <a:rPr lang="en-US" sz="1800" dirty="0" smtClean="0"/>
              <a:t>Interaction of the plates forms geologic areas (abiotic landforms) such as mountains, valleys, deep sea vents, coastlines, rift valleys. </a:t>
            </a:r>
            <a:endParaRPr lang="en-US" sz="18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09800"/>
            <a:ext cx="8001000" cy="3387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8202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Geology and Fossil Fuels</a:t>
            </a:r>
            <a:endParaRPr lang="en-US" dirty="0"/>
          </a:p>
        </p:txBody>
      </p:sp>
      <p:sp>
        <p:nvSpPr>
          <p:cNvPr id="3" name="Content Placeholder 2"/>
          <p:cNvSpPr>
            <a:spLocks noGrp="1"/>
          </p:cNvSpPr>
          <p:nvPr>
            <p:ph sz="half" idx="1"/>
          </p:nvPr>
        </p:nvSpPr>
        <p:spPr/>
        <p:txBody>
          <a:bodyPr/>
          <a:lstStyle/>
          <a:p>
            <a:r>
              <a:rPr lang="en-US" dirty="0" smtClean="0"/>
              <a:t>It’s important to understand that: </a:t>
            </a:r>
          </a:p>
          <a:p>
            <a:pPr marL="0" indent="0">
              <a:buNone/>
            </a:pPr>
            <a:endParaRPr lang="en-US" dirty="0"/>
          </a:p>
        </p:txBody>
      </p:sp>
      <p:sp>
        <p:nvSpPr>
          <p:cNvPr id="4" name="Content Placeholder 3"/>
          <p:cNvSpPr>
            <a:spLocks noGrp="1"/>
          </p:cNvSpPr>
          <p:nvPr>
            <p:ph sz="half" idx="2"/>
          </p:nvPr>
        </p:nvSpPr>
        <p:spPr>
          <a:xfrm>
            <a:off x="4648200" y="1143000"/>
            <a:ext cx="4038600" cy="4987925"/>
          </a:xfrm>
        </p:spPr>
        <p:txBody>
          <a:bodyPr/>
          <a:lstStyle/>
          <a:p>
            <a:r>
              <a:rPr lang="en-US" sz="2000" dirty="0" smtClean="0"/>
              <a:t>It’s important to note this connection of carbon cycle and geologic cycle </a:t>
            </a:r>
          </a:p>
          <a:p>
            <a:r>
              <a:rPr lang="en-US" sz="2000" dirty="0" smtClean="0"/>
              <a:t>and how a natural sequester of carbon is combusted for energy purposes.  This then increases the amount of CO2 thus amplifying the greenhouse effect and amplifying the evaporation of water on earth.  3 cycle disruption from one activity…! </a:t>
            </a:r>
          </a:p>
          <a:p>
            <a:r>
              <a:rPr lang="en-US" sz="2000" dirty="0" smtClean="0"/>
              <a:t>Keep in mind how long this process takes and does this happen with EVERY </a:t>
            </a:r>
            <a:r>
              <a:rPr lang="en-US" sz="2000" dirty="0" smtClean="0"/>
              <a:t>living </a:t>
            </a:r>
            <a:r>
              <a:rPr lang="en-US" sz="2000" dirty="0" smtClean="0"/>
              <a:t>thing that decays? </a:t>
            </a:r>
            <a:endParaRPr lang="en-US" sz="2000" dirty="0"/>
          </a:p>
        </p:txBody>
      </p:sp>
      <p:pic>
        <p:nvPicPr>
          <p:cNvPr id="4098" name="Picture 2" descr="https://people.uwec.edu/piercech/210webs/renewable/Images/fossfu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7" y="1219200"/>
            <a:ext cx="4343400" cy="4525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3210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lstStyle/>
          <a:p>
            <a:pPr algn="ctr">
              <a:buFont typeface="Wingdings" charset="2"/>
              <a:buNone/>
              <a:defRPr/>
            </a:pPr>
            <a:endParaRPr lang="en-US" sz="4800" dirty="0" smtClean="0">
              <a:latin typeface="Goudy Stout" pitchFamily="18" charset="0"/>
            </a:endParaRPr>
          </a:p>
          <a:p>
            <a:pPr algn="ctr">
              <a:buFont typeface="Wingdings" charset="2"/>
              <a:buNone/>
              <a:defRPr/>
            </a:pPr>
            <a:r>
              <a:rPr lang="en-US" sz="4800" dirty="0" smtClean="0">
                <a:latin typeface="Goudy Stout" pitchFamily="18" charset="0"/>
              </a:rPr>
              <a:t>Any Questions?</a:t>
            </a:r>
            <a:endParaRPr lang="en-US" sz="4800" dirty="0">
              <a:latin typeface="Goudy Stout"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152400"/>
            <a:ext cx="8229600" cy="1139825"/>
          </a:xfrm>
        </p:spPr>
        <p:txBody>
          <a:bodyPr/>
          <a:lstStyle/>
          <a:p>
            <a:r>
              <a:rPr lang="en-US" dirty="0" smtClean="0"/>
              <a:t>Carbon Cycle </a:t>
            </a:r>
            <a:endParaRPr lang="en-US" dirty="0"/>
          </a:p>
        </p:txBody>
      </p:sp>
      <p:sp>
        <p:nvSpPr>
          <p:cNvPr id="3" name="Content Placeholder 2"/>
          <p:cNvSpPr>
            <a:spLocks noGrp="1"/>
          </p:cNvSpPr>
          <p:nvPr>
            <p:ph idx="1"/>
          </p:nvPr>
        </p:nvSpPr>
        <p:spPr>
          <a:xfrm>
            <a:off x="304800" y="762000"/>
            <a:ext cx="8382000" cy="5368925"/>
          </a:xfrm>
        </p:spPr>
        <p:txBody>
          <a:bodyPr/>
          <a:lstStyle/>
          <a:p>
            <a:r>
              <a:rPr lang="en-US" sz="2000" dirty="0" smtClean="0"/>
              <a:t>Sinks- reservoirs of carbon sequestration- carbon storage</a:t>
            </a:r>
          </a:p>
          <a:p>
            <a:r>
              <a:rPr lang="en-US" sz="2000" dirty="0" smtClean="0"/>
              <a:t>Sources- Creation of carbon through manipulation/transformation of previous carbon based chemicals.   </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33600"/>
            <a:ext cx="6648450" cy="4993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825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017587"/>
          </a:xfrm>
        </p:spPr>
        <p:txBody>
          <a:bodyPr/>
          <a:lstStyle/>
          <a:p>
            <a:pPr>
              <a:defRPr/>
            </a:pPr>
            <a:r>
              <a:rPr lang="en-US" sz="3200" dirty="0" smtClean="0">
                <a:latin typeface="Comic Sans MS" pitchFamily="66" charset="0"/>
              </a:rPr>
              <a:t>Human Impacts on the Carbon Cycle</a:t>
            </a:r>
            <a:endParaRPr lang="en-US" sz="3200" dirty="0">
              <a:latin typeface="Comic Sans MS" pitchFamily="66" charset="0"/>
            </a:endParaRPr>
          </a:p>
        </p:txBody>
      </p:sp>
      <p:sp>
        <p:nvSpPr>
          <p:cNvPr id="3" name="Content Placeholder 2"/>
          <p:cNvSpPr>
            <a:spLocks noGrp="1"/>
          </p:cNvSpPr>
          <p:nvPr>
            <p:ph idx="1"/>
          </p:nvPr>
        </p:nvSpPr>
        <p:spPr>
          <a:xfrm>
            <a:off x="152400" y="914400"/>
            <a:ext cx="8534400" cy="5216525"/>
          </a:xfrm>
        </p:spPr>
        <p:txBody>
          <a:bodyPr/>
          <a:lstStyle/>
          <a:p>
            <a:pPr>
              <a:buFont typeface="Wingdings" charset="2"/>
              <a:buChar char="n"/>
              <a:defRPr/>
            </a:pPr>
            <a:r>
              <a:rPr lang="en-US" sz="2800" dirty="0">
                <a:latin typeface="Comic Sans MS" pitchFamily="66" charset="0"/>
                <a:sym typeface="Wingdings" pitchFamily="2" charset="2"/>
              </a:rPr>
              <a:t>New Carbon vs. Old </a:t>
            </a:r>
            <a:r>
              <a:rPr lang="en-US" sz="2800" dirty="0" smtClean="0">
                <a:latin typeface="Comic Sans MS" pitchFamily="66" charset="0"/>
                <a:sym typeface="Wingdings" pitchFamily="2" charset="2"/>
              </a:rPr>
              <a:t>Carbon</a:t>
            </a:r>
          </a:p>
          <a:p>
            <a:pPr>
              <a:buFont typeface="Wingdings" charset="2"/>
              <a:buChar char="n"/>
              <a:defRPr/>
            </a:pPr>
            <a:r>
              <a:rPr lang="en-US" sz="2800" dirty="0" smtClean="0">
                <a:latin typeface="Comic Sans MS" pitchFamily="66" charset="0"/>
                <a:sym typeface="Wingdings" pitchFamily="2" charset="2"/>
              </a:rPr>
              <a:t>Deforestation</a:t>
            </a:r>
            <a:endParaRPr lang="en-US" sz="2800" dirty="0">
              <a:latin typeface="Comic Sans MS" pitchFamily="66" charset="0"/>
              <a:sym typeface="Wingdings" pitchFamily="2" charset="2"/>
            </a:endParaRPr>
          </a:p>
          <a:p>
            <a:pPr lvl="2">
              <a:buFont typeface="Wingdings" charset="2"/>
              <a:buChar char="n"/>
              <a:defRPr/>
            </a:pPr>
            <a:r>
              <a:rPr lang="en-US" sz="1600" dirty="0">
                <a:latin typeface="Comic Sans MS" pitchFamily="66" charset="0"/>
                <a:sym typeface="Wingdings" pitchFamily="2" charset="2"/>
              </a:rPr>
              <a:t>Loss of a carbon sink</a:t>
            </a:r>
          </a:p>
          <a:p>
            <a:pPr lvl="2">
              <a:buFont typeface="Wingdings" charset="2"/>
              <a:buChar char="n"/>
              <a:defRPr/>
            </a:pPr>
            <a:r>
              <a:rPr lang="en-US" sz="1600" dirty="0" smtClean="0">
                <a:latin typeface="Comic Sans MS" pitchFamily="66" charset="0"/>
                <a:sym typeface="Wingdings" pitchFamily="2" charset="2"/>
              </a:rPr>
              <a:t>Slash and burn techniques= combustion of carbon gas</a:t>
            </a:r>
          </a:p>
          <a:p>
            <a:pPr>
              <a:buFont typeface="Wingdings" charset="2"/>
              <a:buChar char="n"/>
              <a:defRPr/>
            </a:pPr>
            <a:r>
              <a:rPr lang="en-US" sz="2800" dirty="0" smtClean="0">
                <a:latin typeface="Comic Sans MS" pitchFamily="66" charset="0"/>
                <a:sym typeface="Wingdings" pitchFamily="2" charset="2"/>
              </a:rPr>
              <a:t>Disturbance of soil </a:t>
            </a:r>
          </a:p>
          <a:p>
            <a:pPr lvl="1">
              <a:buFont typeface="Wingdings" charset="2"/>
              <a:buChar char="n"/>
              <a:defRPr/>
            </a:pPr>
            <a:r>
              <a:rPr lang="en-US" sz="1600" dirty="0" smtClean="0">
                <a:latin typeface="Comic Sans MS" pitchFamily="66" charset="0"/>
                <a:sym typeface="Wingdings" pitchFamily="2" charset="2"/>
              </a:rPr>
              <a:t>– releases amount of carbon into the atmosphere</a:t>
            </a:r>
            <a:endParaRPr lang="en-US" sz="1800" dirty="0" smtClean="0">
              <a:latin typeface="Comic Sans MS" pitchFamily="66" charset="0"/>
            </a:endParaRPr>
          </a:p>
          <a:p>
            <a:pPr>
              <a:buFont typeface="Wingdings" charset="2"/>
              <a:buChar char="n"/>
              <a:defRPr/>
            </a:pPr>
            <a:r>
              <a:rPr lang="en-US" sz="2800" dirty="0" smtClean="0">
                <a:latin typeface="Comic Sans MS" pitchFamily="66" charset="0"/>
              </a:rPr>
              <a:t>Combustion of Fossil Fuel</a:t>
            </a:r>
          </a:p>
          <a:p>
            <a:pPr lvl="1">
              <a:defRPr/>
            </a:pPr>
            <a:r>
              <a:rPr lang="en-US" sz="2000" dirty="0" err="1" smtClean="0">
                <a:latin typeface="Comic Sans MS" pitchFamily="66" charset="0"/>
              </a:rPr>
              <a:t>H</a:t>
            </a:r>
            <a:r>
              <a:rPr lang="en-US" sz="2000" baseline="-25000" dirty="0" err="1" smtClean="0">
                <a:latin typeface="Comic Sans MS" pitchFamily="66" charset="0"/>
              </a:rPr>
              <a:t>x</a:t>
            </a:r>
            <a:r>
              <a:rPr lang="en-US" sz="2000" dirty="0" smtClean="0">
                <a:latin typeface="Comic Sans MS" pitchFamily="66" charset="0"/>
              </a:rPr>
              <a:t> C</a:t>
            </a:r>
            <a:r>
              <a:rPr lang="en-US" sz="2000" baseline="-25000" dirty="0" smtClean="0">
                <a:latin typeface="Comic Sans MS" pitchFamily="66" charset="0"/>
              </a:rPr>
              <a:t>y</a:t>
            </a:r>
            <a:r>
              <a:rPr lang="en-US" sz="2000" dirty="0" smtClean="0">
                <a:latin typeface="Comic Sans MS" pitchFamily="66" charset="0"/>
              </a:rPr>
              <a:t>  +  O</a:t>
            </a:r>
            <a:r>
              <a:rPr lang="en-US" sz="2000" baseline="-25000" dirty="0" smtClean="0">
                <a:latin typeface="Comic Sans MS" pitchFamily="66" charset="0"/>
              </a:rPr>
              <a:t>2</a:t>
            </a:r>
            <a:r>
              <a:rPr lang="en-US" sz="2000" dirty="0" smtClean="0">
                <a:latin typeface="Comic Sans MS" pitchFamily="66" charset="0"/>
              </a:rPr>
              <a:t>  </a:t>
            </a:r>
            <a:r>
              <a:rPr lang="en-US" sz="2000" dirty="0" smtClean="0">
                <a:latin typeface="Comic Sans MS" pitchFamily="66" charset="0"/>
                <a:sym typeface="Wingdings" pitchFamily="2" charset="2"/>
              </a:rPr>
              <a:t>  CO</a:t>
            </a:r>
            <a:r>
              <a:rPr lang="en-US" sz="2000" baseline="-25000" dirty="0" smtClean="0">
                <a:latin typeface="Comic Sans MS" pitchFamily="66" charset="0"/>
                <a:sym typeface="Wingdings" pitchFamily="2" charset="2"/>
              </a:rPr>
              <a:t>2</a:t>
            </a:r>
            <a:r>
              <a:rPr lang="en-US" sz="2000" dirty="0" smtClean="0">
                <a:latin typeface="Comic Sans MS" pitchFamily="66" charset="0"/>
                <a:sym typeface="Wingdings" pitchFamily="2" charset="2"/>
              </a:rPr>
              <a:t>   +  H</a:t>
            </a:r>
            <a:r>
              <a:rPr lang="en-US" sz="2000" baseline="-25000" dirty="0" smtClean="0">
                <a:latin typeface="Comic Sans MS" pitchFamily="66" charset="0"/>
                <a:sym typeface="Wingdings" pitchFamily="2" charset="2"/>
              </a:rPr>
              <a:t>2</a:t>
            </a:r>
            <a:r>
              <a:rPr lang="en-US" sz="2000" dirty="0" smtClean="0">
                <a:latin typeface="Comic Sans MS" pitchFamily="66" charset="0"/>
                <a:sym typeface="Wingdings" pitchFamily="2" charset="2"/>
              </a:rPr>
              <a:t>O (Complete combustion)</a:t>
            </a:r>
          </a:p>
          <a:p>
            <a:pPr>
              <a:buFont typeface="Wingdings" charset="2"/>
              <a:buChar char="n"/>
              <a:defRPr/>
            </a:pPr>
            <a:r>
              <a:rPr lang="en-US" sz="2400" dirty="0" smtClean="0">
                <a:latin typeface="Comic Sans MS" pitchFamily="66" charset="0"/>
                <a:sym typeface="Wingdings" pitchFamily="2" charset="2"/>
              </a:rPr>
              <a:t>Ocean Acidification – largest carbon sink – less ability to hold CO</a:t>
            </a:r>
            <a:r>
              <a:rPr lang="en-US" sz="2400" baseline="-25000" dirty="0" smtClean="0">
                <a:latin typeface="Comic Sans MS" pitchFamily="66" charset="0"/>
                <a:sym typeface="Wingdings" pitchFamily="2" charset="2"/>
              </a:rPr>
              <a:t>2</a:t>
            </a:r>
          </a:p>
          <a:p>
            <a:pPr>
              <a:buFont typeface="Wingdings" charset="2"/>
              <a:buChar char="n"/>
              <a:defRPr/>
            </a:pPr>
            <a:r>
              <a:rPr lang="en-US" sz="2400" dirty="0" smtClean="0">
                <a:latin typeface="Comic Sans MS" pitchFamily="66" charset="0"/>
                <a:sym typeface="Wingdings" pitchFamily="2" charset="2"/>
              </a:rPr>
              <a:t>Climate Change</a:t>
            </a:r>
          </a:p>
          <a:p>
            <a:pPr lvl="1">
              <a:defRPr/>
            </a:pPr>
            <a:r>
              <a:rPr lang="en-US" sz="2000" dirty="0" smtClean="0">
                <a:latin typeface="Comic Sans MS" pitchFamily="66" charset="0"/>
                <a:sym typeface="Wingdings" pitchFamily="2" charset="2"/>
              </a:rPr>
              <a:t>Warmer oceans – may release more CO</a:t>
            </a:r>
            <a:r>
              <a:rPr lang="en-US" sz="2000" baseline="-25000" dirty="0" smtClean="0">
                <a:latin typeface="Comic Sans MS" pitchFamily="66" charset="0"/>
                <a:sym typeface="Wingdings" pitchFamily="2" charset="2"/>
              </a:rPr>
              <a:t>2</a:t>
            </a:r>
            <a:r>
              <a:rPr lang="en-US" sz="2000" dirty="0" smtClean="0">
                <a:latin typeface="Comic Sans MS" pitchFamily="66" charset="0"/>
                <a:sym typeface="Wingdings" pitchFamily="2" charset="2"/>
              </a:rPr>
              <a:t>, increases in CO</a:t>
            </a:r>
            <a:r>
              <a:rPr lang="en-US" sz="2000" baseline="-25000" dirty="0" smtClean="0">
                <a:latin typeface="Comic Sans MS" pitchFamily="66" charset="0"/>
                <a:sym typeface="Wingdings" pitchFamily="2" charset="2"/>
              </a:rPr>
              <a:t>2</a:t>
            </a:r>
            <a:r>
              <a:rPr lang="en-US" sz="2000" dirty="0" smtClean="0">
                <a:latin typeface="Comic Sans MS" pitchFamily="66" charset="0"/>
                <a:sym typeface="Wingdings" pitchFamily="2" charset="2"/>
              </a:rPr>
              <a:t>  can increase the acidity of the oceans</a:t>
            </a:r>
            <a:endParaRPr lang="en-US" sz="2000" baseline="-25000" dirty="0" smtClean="0">
              <a:latin typeface="Comic Sans MS" pitchFamily="66" charset="0"/>
              <a:sym typeface="Wingdings" pitchFamily="2" charset="2"/>
            </a:endParaRPr>
          </a:p>
          <a:p>
            <a:pPr lvl="1">
              <a:defRPr/>
            </a:pPr>
            <a:r>
              <a:rPr lang="en-US" sz="2000" dirty="0" smtClean="0">
                <a:latin typeface="Comic Sans MS" pitchFamily="66" charset="0"/>
                <a:sym typeface="Wingdings" pitchFamily="2" charset="2"/>
              </a:rPr>
              <a:t>Warming permafrost can release more CH</a:t>
            </a:r>
            <a:r>
              <a:rPr lang="en-US" sz="2000" baseline="-25000" dirty="0" smtClean="0">
                <a:latin typeface="Comic Sans MS" pitchFamily="66" charset="0"/>
                <a:sym typeface="Wingdings" pitchFamily="2" charset="2"/>
              </a:rPr>
              <a:t>4</a:t>
            </a:r>
            <a:endParaRPr lang="en-US" sz="2000" dirty="0" smtClean="0">
              <a:latin typeface="Comic Sans MS" pitchFamily="66" charset="0"/>
            </a:endParaRPr>
          </a:p>
          <a:p>
            <a:pPr>
              <a:buFont typeface="Wingdings" charset="2"/>
              <a:buChar char="n"/>
              <a:defRPr/>
            </a:pPr>
            <a:endParaRPr lang="en-US" sz="2800" dirty="0">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Anthropogenic Changes</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620000" cy="5166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8416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Comic Sans MS" pitchFamily="66" charset="0"/>
              </a:rPr>
              <a:t>Carbon dioxide Concentrations</a:t>
            </a:r>
            <a:endParaRPr lang="en-US" dirty="0">
              <a:latin typeface="Comic Sans MS" pitchFamily="66" charset="0"/>
            </a:endParaRPr>
          </a:p>
        </p:txBody>
      </p:sp>
      <p:pic>
        <p:nvPicPr>
          <p:cNvPr id="7171" name="Content Placeholder 3" descr="Mauna_Loa_Carbon_Dioxide.png"/>
          <p:cNvPicPr>
            <a:picLocks noGrp="1" noChangeAspect="1"/>
          </p:cNvPicPr>
          <p:nvPr>
            <p:ph idx="1"/>
          </p:nvPr>
        </p:nvPicPr>
        <p:blipFill>
          <a:blip r:embed="rId2" cstate="print"/>
          <a:srcRect/>
          <a:stretch>
            <a:fillRect/>
          </a:stretch>
        </p:blipFill>
        <p:spPr>
          <a:xfrm>
            <a:off x="914400" y="1600200"/>
            <a:ext cx="7391400" cy="47244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sz="half" idx="1"/>
          </p:nvPr>
        </p:nvSpPr>
        <p:spPr>
          <a:xfrm>
            <a:off x="457200" y="1066800"/>
            <a:ext cx="4038600" cy="5064125"/>
          </a:xfrm>
        </p:spPr>
        <p:txBody>
          <a:bodyPr/>
          <a:lstStyle/>
          <a:p>
            <a:r>
              <a:rPr lang="en-US" dirty="0" smtClean="0"/>
              <a:t>Oceans store Carbon </a:t>
            </a:r>
          </a:p>
          <a:p>
            <a:r>
              <a:rPr lang="en-US" dirty="0" smtClean="0"/>
              <a:t>Deep sea species use that to create their calcium carbonate shells</a:t>
            </a:r>
            <a:endParaRPr lang="en-US" dirty="0"/>
          </a:p>
        </p:txBody>
      </p:sp>
      <p:sp>
        <p:nvSpPr>
          <p:cNvPr id="6" name="Content Placeholder 5"/>
          <p:cNvSpPr>
            <a:spLocks noGrp="1"/>
          </p:cNvSpPr>
          <p:nvPr>
            <p:ph sz="half" idx="2"/>
          </p:nvPr>
        </p:nvSpPr>
        <p:spPr>
          <a:xfrm>
            <a:off x="4648200" y="914400"/>
            <a:ext cx="4038600" cy="5216525"/>
          </a:xfrm>
        </p:spPr>
        <p:txBody>
          <a:bodyPr/>
          <a:lstStyle/>
          <a:p>
            <a:r>
              <a:rPr lang="en-US" dirty="0" smtClean="0"/>
              <a:t>Draw backs = increased </a:t>
            </a:r>
            <a:r>
              <a:rPr lang="en-US" dirty="0" smtClean="0">
                <a:solidFill>
                  <a:srgbClr val="FF0000"/>
                </a:solidFill>
              </a:rPr>
              <a:t>acidification of oceans</a:t>
            </a:r>
            <a:r>
              <a:rPr lang="en-US" dirty="0" smtClean="0"/>
              <a:t> because of dissolved carbon dioxide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3886200"/>
            <a:ext cx="4479557"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7394" y="3429000"/>
            <a:ext cx="443865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981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2800" dirty="0" smtClean="0">
                <a:latin typeface="Comic Sans MS" pitchFamily="66" charset="0"/>
              </a:rPr>
              <a:t>Carbon Cycle with Global Flux</a:t>
            </a:r>
          </a:p>
        </p:txBody>
      </p:sp>
      <p:pic>
        <p:nvPicPr>
          <p:cNvPr id="8195" name="Content Placeholder 3" descr="Carbon_Fluxes_NASA.jpg"/>
          <p:cNvPicPr>
            <a:picLocks noGrp="1" noChangeAspect="1"/>
          </p:cNvPicPr>
          <p:nvPr>
            <p:ph idx="1"/>
          </p:nvPr>
        </p:nvPicPr>
        <p:blipFill>
          <a:blip r:embed="rId2" cstate="print"/>
          <a:srcRect/>
          <a:stretch>
            <a:fillRect/>
          </a:stretch>
        </p:blipFill>
        <p:spPr>
          <a:xfrm>
            <a:off x="685800" y="1035050"/>
            <a:ext cx="7772400" cy="5584825"/>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1611</TotalTime>
  <Words>1143</Words>
  <Application>Microsoft Office PowerPoint</Application>
  <PresentationFormat>On-screen Show (4:3)</PresentationFormat>
  <Paragraphs>160</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Globe</vt:lpstr>
      <vt:lpstr>APES</vt:lpstr>
      <vt:lpstr>Nutrient Cycling – Biogeochemical Cycles</vt:lpstr>
      <vt:lpstr>Carbon Cycle</vt:lpstr>
      <vt:lpstr>Carbon Cycle </vt:lpstr>
      <vt:lpstr>Human Impacts on the Carbon Cycle</vt:lpstr>
      <vt:lpstr>Anthropogenic Changes</vt:lpstr>
      <vt:lpstr>Carbon dioxide Concentrations</vt:lpstr>
      <vt:lpstr>PowerPoint Presentation</vt:lpstr>
      <vt:lpstr>Carbon Cycle with Global Flux</vt:lpstr>
      <vt:lpstr>Nitrogen Cycle</vt:lpstr>
      <vt:lpstr>Nitrogen Cycle Con’t</vt:lpstr>
      <vt:lpstr>N2 Cycle with Fluxes</vt:lpstr>
      <vt:lpstr>Increases in Nitrogen due to Anthropogenic Sources</vt:lpstr>
      <vt:lpstr>Sulfur Cycle</vt:lpstr>
      <vt:lpstr>Sulfur Cycle</vt:lpstr>
      <vt:lpstr>Phosphorous Cycle</vt:lpstr>
      <vt:lpstr>Phosphorous Cycle with Fluxes</vt:lpstr>
      <vt:lpstr>PowerPoint Presentation</vt:lpstr>
      <vt:lpstr>Nitrogen and Phosphorous</vt:lpstr>
      <vt:lpstr>PowerPoint Presentation</vt:lpstr>
      <vt:lpstr>Eutrophication</vt:lpstr>
      <vt:lpstr>PowerPoint Presentation</vt:lpstr>
      <vt:lpstr>Hydrologic Cycle</vt:lpstr>
      <vt:lpstr>Hydrological Cycle</vt:lpstr>
      <vt:lpstr>PowerPoint Presentation</vt:lpstr>
      <vt:lpstr>Hydrologic Cycle Con’t</vt:lpstr>
      <vt:lpstr>Hydrologic Cycle</vt:lpstr>
      <vt:lpstr>Hydrologic Cycle with Human Impacts</vt:lpstr>
      <vt:lpstr>PowerPoint Presentation</vt:lpstr>
      <vt:lpstr>Geological Cycles</vt:lpstr>
      <vt:lpstr>PowerPoint Presentation</vt:lpstr>
      <vt:lpstr>Rock types and processes</vt:lpstr>
      <vt:lpstr>Tectonics- lithospheric plates move because of magma convection currents. </vt:lpstr>
      <vt:lpstr>Geology and Fossil Fuels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APES</dc:title>
  <dc:creator>Shlachtman, Pamela J.</dc:creator>
  <cp:lastModifiedBy>cusd300</cp:lastModifiedBy>
  <cp:revision>90</cp:revision>
  <dcterms:created xsi:type="dcterms:W3CDTF">2004-05-12T12:13:18Z</dcterms:created>
  <dcterms:modified xsi:type="dcterms:W3CDTF">2015-10-13T19:06:10Z</dcterms:modified>
</cp:coreProperties>
</file>